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87" r:id="rId6"/>
    <p:sldId id="261" r:id="rId7"/>
    <p:sldId id="288" r:id="rId8"/>
    <p:sldId id="260" r:id="rId9"/>
    <p:sldId id="273" r:id="rId10"/>
    <p:sldId id="289" r:id="rId11"/>
    <p:sldId id="290" r:id="rId12"/>
    <p:sldId id="277" r:id="rId13"/>
    <p:sldId id="275" r:id="rId14"/>
    <p:sldId id="276" r:id="rId15"/>
    <p:sldId id="274" r:id="rId16"/>
    <p:sldId id="284" r:id="rId17"/>
    <p:sldId id="285" r:id="rId18"/>
    <p:sldId id="298" r:id="rId19"/>
    <p:sldId id="306" r:id="rId20"/>
    <p:sldId id="307" r:id="rId21"/>
    <p:sldId id="297" r:id="rId22"/>
    <p:sldId id="301" r:id="rId23"/>
    <p:sldId id="302" r:id="rId24"/>
    <p:sldId id="304" r:id="rId25"/>
    <p:sldId id="305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BABB"/>
    <a:srgbClr val="366E94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31" autoAdjust="0"/>
    <p:restoredTop sz="99841" autoAdjust="0"/>
  </p:normalViewPr>
  <p:slideViewPr>
    <p:cSldViewPr>
      <p:cViewPr>
        <p:scale>
          <a:sx n="88" d="100"/>
          <a:sy n="88" d="100"/>
        </p:scale>
        <p:origin x="-16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RELINE\S65005\!Workgrp\Info\Projects_wrkng\Fire%20Mngmt_Prev\Prev_Plan%20Coastal\2016\Prev%20Plan%20stats\2016%20compiled%20stats%20Copy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Coastal Fire Centre Totals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'Calcs for graphs'!$B$10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cat>
            <c:strRef>
              <c:f>'Calcs for graphs'!$A$11:$A$16</c:f>
              <c:strCache>
                <c:ptCount val="6"/>
                <c:pt idx="0">
                  <c:v>Campfire</c:v>
                </c:pt>
                <c:pt idx="1">
                  <c:v>Incendiary</c:v>
                </c:pt>
                <c:pt idx="2">
                  <c:v>Mechanical</c:v>
                </c:pt>
                <c:pt idx="3">
                  <c:v>Miscellaneous</c:v>
                </c:pt>
                <c:pt idx="4">
                  <c:v>Open Fire</c:v>
                </c:pt>
                <c:pt idx="5">
                  <c:v>Smoking</c:v>
                </c:pt>
              </c:strCache>
            </c:strRef>
          </c:cat>
          <c:val>
            <c:numRef>
              <c:f>'Calcs for graphs'!$B$11:$B$16</c:f>
              <c:numCache>
                <c:formatCode>General</c:formatCode>
                <c:ptCount val="6"/>
                <c:pt idx="0">
                  <c:v>25</c:v>
                </c:pt>
                <c:pt idx="1">
                  <c:v>13</c:v>
                </c:pt>
                <c:pt idx="2">
                  <c:v>38</c:v>
                </c:pt>
                <c:pt idx="3">
                  <c:v>38</c:v>
                </c:pt>
                <c:pt idx="4">
                  <c:v>9</c:v>
                </c:pt>
                <c:pt idx="5">
                  <c:v>18</c:v>
                </c:pt>
              </c:numCache>
            </c:numRef>
          </c:val>
        </c:ser>
        <c:ser>
          <c:idx val="1"/>
          <c:order val="1"/>
          <c:tx>
            <c:strRef>
              <c:f>'Calcs for graphs'!$C$10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cat>
            <c:strRef>
              <c:f>'Calcs for graphs'!$A$11:$A$16</c:f>
              <c:strCache>
                <c:ptCount val="6"/>
                <c:pt idx="0">
                  <c:v>Campfire</c:v>
                </c:pt>
                <c:pt idx="1">
                  <c:v>Incendiary</c:v>
                </c:pt>
                <c:pt idx="2">
                  <c:v>Mechanical</c:v>
                </c:pt>
                <c:pt idx="3">
                  <c:v>Miscellaneous</c:v>
                </c:pt>
                <c:pt idx="4">
                  <c:v>Open Fire</c:v>
                </c:pt>
                <c:pt idx="5">
                  <c:v>Smoking</c:v>
                </c:pt>
              </c:strCache>
            </c:strRef>
          </c:cat>
          <c:val>
            <c:numRef>
              <c:f>'Calcs for graphs'!$C$11:$C$16</c:f>
              <c:numCache>
                <c:formatCode>General</c:formatCode>
                <c:ptCount val="6"/>
                <c:pt idx="0">
                  <c:v>41</c:v>
                </c:pt>
                <c:pt idx="1">
                  <c:v>20</c:v>
                </c:pt>
                <c:pt idx="2">
                  <c:v>16</c:v>
                </c:pt>
                <c:pt idx="3">
                  <c:v>36</c:v>
                </c:pt>
                <c:pt idx="4">
                  <c:v>10</c:v>
                </c:pt>
                <c:pt idx="5">
                  <c:v>8</c:v>
                </c:pt>
              </c:numCache>
            </c:numRef>
          </c:val>
        </c:ser>
        <c:ser>
          <c:idx val="2"/>
          <c:order val="2"/>
          <c:tx>
            <c:strRef>
              <c:f>'Calcs for graphs'!$D$10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cat>
            <c:strRef>
              <c:f>'Calcs for graphs'!$A$11:$A$16</c:f>
              <c:strCache>
                <c:ptCount val="6"/>
                <c:pt idx="0">
                  <c:v>Campfire</c:v>
                </c:pt>
                <c:pt idx="1">
                  <c:v>Incendiary</c:v>
                </c:pt>
                <c:pt idx="2">
                  <c:v>Mechanical</c:v>
                </c:pt>
                <c:pt idx="3">
                  <c:v>Miscellaneous</c:v>
                </c:pt>
                <c:pt idx="4">
                  <c:v>Open Fire</c:v>
                </c:pt>
                <c:pt idx="5">
                  <c:v>Smoking</c:v>
                </c:pt>
              </c:strCache>
            </c:strRef>
          </c:cat>
          <c:val>
            <c:numRef>
              <c:f>'Calcs for graphs'!$D$11:$D$16</c:f>
              <c:numCache>
                <c:formatCode>General</c:formatCode>
                <c:ptCount val="6"/>
                <c:pt idx="0">
                  <c:v>35</c:v>
                </c:pt>
                <c:pt idx="1">
                  <c:v>25</c:v>
                </c:pt>
                <c:pt idx="2">
                  <c:v>13</c:v>
                </c:pt>
                <c:pt idx="3">
                  <c:v>16</c:v>
                </c:pt>
                <c:pt idx="4">
                  <c:v>28</c:v>
                </c:pt>
                <c:pt idx="5">
                  <c:v>5</c:v>
                </c:pt>
              </c:numCache>
            </c:numRef>
          </c:val>
        </c:ser>
        <c:ser>
          <c:idx val="3"/>
          <c:order val="3"/>
          <c:tx>
            <c:strRef>
              <c:f>'Calcs for graphs'!$E$10</c:f>
              <c:strCache>
                <c:ptCount val="1"/>
                <c:pt idx="0">
                  <c:v>2012</c:v>
                </c:pt>
              </c:strCache>
            </c:strRef>
          </c:tx>
          <c:invertIfNegative val="0"/>
          <c:cat>
            <c:strRef>
              <c:f>'Calcs for graphs'!$A$11:$A$16</c:f>
              <c:strCache>
                <c:ptCount val="6"/>
                <c:pt idx="0">
                  <c:v>Campfire</c:v>
                </c:pt>
                <c:pt idx="1">
                  <c:v>Incendiary</c:v>
                </c:pt>
                <c:pt idx="2">
                  <c:v>Mechanical</c:v>
                </c:pt>
                <c:pt idx="3">
                  <c:v>Miscellaneous</c:v>
                </c:pt>
                <c:pt idx="4">
                  <c:v>Open Fire</c:v>
                </c:pt>
                <c:pt idx="5">
                  <c:v>Smoking</c:v>
                </c:pt>
              </c:strCache>
            </c:strRef>
          </c:cat>
          <c:val>
            <c:numRef>
              <c:f>'Calcs for graphs'!$E$11:$E$16</c:f>
              <c:numCache>
                <c:formatCode>General</c:formatCode>
                <c:ptCount val="6"/>
                <c:pt idx="0">
                  <c:v>41</c:v>
                </c:pt>
                <c:pt idx="1">
                  <c:v>30</c:v>
                </c:pt>
                <c:pt idx="2">
                  <c:v>29</c:v>
                </c:pt>
                <c:pt idx="3">
                  <c:v>33</c:v>
                </c:pt>
                <c:pt idx="4">
                  <c:v>9</c:v>
                </c:pt>
                <c:pt idx="5">
                  <c:v>16</c:v>
                </c:pt>
              </c:numCache>
            </c:numRef>
          </c:val>
        </c:ser>
        <c:ser>
          <c:idx val="4"/>
          <c:order val="4"/>
          <c:tx>
            <c:strRef>
              <c:f>'Calcs for graphs'!$F$10</c:f>
              <c:strCache>
                <c:ptCount val="1"/>
                <c:pt idx="0">
                  <c:v>2011</c:v>
                </c:pt>
              </c:strCache>
            </c:strRef>
          </c:tx>
          <c:invertIfNegative val="0"/>
          <c:cat>
            <c:strRef>
              <c:f>'Calcs for graphs'!$A$11:$A$16</c:f>
              <c:strCache>
                <c:ptCount val="6"/>
                <c:pt idx="0">
                  <c:v>Campfire</c:v>
                </c:pt>
                <c:pt idx="1">
                  <c:v>Incendiary</c:v>
                </c:pt>
                <c:pt idx="2">
                  <c:v>Mechanical</c:v>
                </c:pt>
                <c:pt idx="3">
                  <c:v>Miscellaneous</c:v>
                </c:pt>
                <c:pt idx="4">
                  <c:v>Open Fire</c:v>
                </c:pt>
                <c:pt idx="5">
                  <c:v>Smoking</c:v>
                </c:pt>
              </c:strCache>
            </c:strRef>
          </c:cat>
          <c:val>
            <c:numRef>
              <c:f>'Calcs for graphs'!$F$11:$F$16</c:f>
              <c:numCache>
                <c:formatCode>General</c:formatCode>
                <c:ptCount val="6"/>
                <c:pt idx="0">
                  <c:v>28</c:v>
                </c:pt>
                <c:pt idx="1">
                  <c:v>23</c:v>
                </c:pt>
                <c:pt idx="2">
                  <c:v>6</c:v>
                </c:pt>
                <c:pt idx="3">
                  <c:v>19</c:v>
                </c:pt>
                <c:pt idx="4">
                  <c:v>7</c:v>
                </c:pt>
                <c:pt idx="5">
                  <c:v>8</c:v>
                </c:pt>
              </c:numCache>
            </c:numRef>
          </c:val>
        </c:ser>
        <c:ser>
          <c:idx val="5"/>
          <c:order val="5"/>
          <c:tx>
            <c:strRef>
              <c:f>'Calcs for graphs'!$G$10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cat>
            <c:strRef>
              <c:f>'Calcs for graphs'!$A$11:$A$16</c:f>
              <c:strCache>
                <c:ptCount val="6"/>
                <c:pt idx="0">
                  <c:v>Campfire</c:v>
                </c:pt>
                <c:pt idx="1">
                  <c:v>Incendiary</c:v>
                </c:pt>
                <c:pt idx="2">
                  <c:v>Mechanical</c:v>
                </c:pt>
                <c:pt idx="3">
                  <c:v>Miscellaneous</c:v>
                </c:pt>
                <c:pt idx="4">
                  <c:v>Open Fire</c:v>
                </c:pt>
                <c:pt idx="5">
                  <c:v>Smoking</c:v>
                </c:pt>
              </c:strCache>
            </c:strRef>
          </c:cat>
          <c:val>
            <c:numRef>
              <c:f>'Calcs for graphs'!$G$11:$G$16</c:f>
              <c:numCache>
                <c:formatCode>General</c:formatCode>
                <c:ptCount val="6"/>
                <c:pt idx="0">
                  <c:v>31</c:v>
                </c:pt>
                <c:pt idx="1">
                  <c:v>48</c:v>
                </c:pt>
                <c:pt idx="2">
                  <c:v>14</c:v>
                </c:pt>
                <c:pt idx="3">
                  <c:v>25</c:v>
                </c:pt>
                <c:pt idx="4">
                  <c:v>22</c:v>
                </c:pt>
                <c:pt idx="5">
                  <c:v>11</c:v>
                </c:pt>
              </c:numCache>
            </c:numRef>
          </c:val>
        </c:ser>
        <c:ser>
          <c:idx val="6"/>
          <c:order val="6"/>
          <c:tx>
            <c:strRef>
              <c:f>'Calcs for graphs'!$H$10</c:f>
              <c:strCache>
                <c:ptCount val="1"/>
                <c:pt idx="0">
                  <c:v>2009</c:v>
                </c:pt>
              </c:strCache>
            </c:strRef>
          </c:tx>
          <c:invertIfNegative val="0"/>
          <c:cat>
            <c:strRef>
              <c:f>'Calcs for graphs'!$A$11:$A$16</c:f>
              <c:strCache>
                <c:ptCount val="6"/>
                <c:pt idx="0">
                  <c:v>Campfire</c:v>
                </c:pt>
                <c:pt idx="1">
                  <c:v>Incendiary</c:v>
                </c:pt>
                <c:pt idx="2">
                  <c:v>Mechanical</c:v>
                </c:pt>
                <c:pt idx="3">
                  <c:v>Miscellaneous</c:v>
                </c:pt>
                <c:pt idx="4">
                  <c:v>Open Fire</c:v>
                </c:pt>
                <c:pt idx="5">
                  <c:v>Smoking</c:v>
                </c:pt>
              </c:strCache>
            </c:strRef>
          </c:cat>
          <c:val>
            <c:numRef>
              <c:f>'Calcs for graphs'!$H$11:$H$16</c:f>
              <c:numCache>
                <c:formatCode>General</c:formatCode>
                <c:ptCount val="6"/>
                <c:pt idx="0">
                  <c:v>29</c:v>
                </c:pt>
                <c:pt idx="1">
                  <c:v>65</c:v>
                </c:pt>
                <c:pt idx="2">
                  <c:v>26</c:v>
                </c:pt>
                <c:pt idx="3">
                  <c:v>42</c:v>
                </c:pt>
                <c:pt idx="4">
                  <c:v>21</c:v>
                </c:pt>
                <c:pt idx="5">
                  <c:v>17</c:v>
                </c:pt>
              </c:numCache>
            </c:numRef>
          </c:val>
        </c:ser>
        <c:ser>
          <c:idx val="7"/>
          <c:order val="7"/>
          <c:tx>
            <c:strRef>
              <c:f>'Calcs for graphs'!$I$10</c:f>
              <c:strCache>
                <c:ptCount val="1"/>
                <c:pt idx="0">
                  <c:v>2008</c:v>
                </c:pt>
              </c:strCache>
            </c:strRef>
          </c:tx>
          <c:invertIfNegative val="0"/>
          <c:cat>
            <c:strRef>
              <c:f>'Calcs for graphs'!$A$11:$A$16</c:f>
              <c:strCache>
                <c:ptCount val="6"/>
                <c:pt idx="0">
                  <c:v>Campfire</c:v>
                </c:pt>
                <c:pt idx="1">
                  <c:v>Incendiary</c:v>
                </c:pt>
                <c:pt idx="2">
                  <c:v>Mechanical</c:v>
                </c:pt>
                <c:pt idx="3">
                  <c:v>Miscellaneous</c:v>
                </c:pt>
                <c:pt idx="4">
                  <c:v>Open Fire</c:v>
                </c:pt>
                <c:pt idx="5">
                  <c:v>Smoking</c:v>
                </c:pt>
              </c:strCache>
            </c:strRef>
          </c:cat>
          <c:val>
            <c:numRef>
              <c:f>'Calcs for graphs'!$I$11:$I$16</c:f>
              <c:numCache>
                <c:formatCode>General</c:formatCode>
                <c:ptCount val="6"/>
                <c:pt idx="0">
                  <c:v>52</c:v>
                </c:pt>
                <c:pt idx="1">
                  <c:v>79</c:v>
                </c:pt>
                <c:pt idx="2">
                  <c:v>31</c:v>
                </c:pt>
                <c:pt idx="3">
                  <c:v>22</c:v>
                </c:pt>
                <c:pt idx="4">
                  <c:v>50</c:v>
                </c:pt>
                <c:pt idx="5">
                  <c:v>23</c:v>
                </c:pt>
              </c:numCache>
            </c:numRef>
          </c:val>
        </c:ser>
        <c:ser>
          <c:idx val="8"/>
          <c:order val="8"/>
          <c:tx>
            <c:strRef>
              <c:f>'Calcs for graphs'!$J$10</c:f>
              <c:strCache>
                <c:ptCount val="1"/>
                <c:pt idx="0">
                  <c:v>2007</c:v>
                </c:pt>
              </c:strCache>
            </c:strRef>
          </c:tx>
          <c:invertIfNegative val="0"/>
          <c:cat>
            <c:strRef>
              <c:f>'Calcs for graphs'!$A$11:$A$16</c:f>
              <c:strCache>
                <c:ptCount val="6"/>
                <c:pt idx="0">
                  <c:v>Campfire</c:v>
                </c:pt>
                <c:pt idx="1">
                  <c:v>Incendiary</c:v>
                </c:pt>
                <c:pt idx="2">
                  <c:v>Mechanical</c:v>
                </c:pt>
                <c:pt idx="3">
                  <c:v>Miscellaneous</c:v>
                </c:pt>
                <c:pt idx="4">
                  <c:v>Open Fire</c:v>
                </c:pt>
                <c:pt idx="5">
                  <c:v>Smoking</c:v>
                </c:pt>
              </c:strCache>
            </c:strRef>
          </c:cat>
          <c:val>
            <c:numRef>
              <c:f>'Calcs for graphs'!$J$11:$J$16</c:f>
              <c:numCache>
                <c:formatCode>General</c:formatCode>
                <c:ptCount val="6"/>
                <c:pt idx="0">
                  <c:v>37</c:v>
                </c:pt>
                <c:pt idx="1">
                  <c:v>35</c:v>
                </c:pt>
                <c:pt idx="2">
                  <c:v>19</c:v>
                </c:pt>
                <c:pt idx="3">
                  <c:v>14</c:v>
                </c:pt>
                <c:pt idx="4">
                  <c:v>16</c:v>
                </c:pt>
                <c:pt idx="5">
                  <c:v>15</c:v>
                </c:pt>
              </c:numCache>
            </c:numRef>
          </c:val>
        </c:ser>
        <c:ser>
          <c:idx val="9"/>
          <c:order val="9"/>
          <c:tx>
            <c:strRef>
              <c:f>'Calcs for graphs'!$K$10</c:f>
              <c:strCache>
                <c:ptCount val="1"/>
                <c:pt idx="0">
                  <c:v>2006</c:v>
                </c:pt>
              </c:strCache>
            </c:strRef>
          </c:tx>
          <c:invertIfNegative val="0"/>
          <c:cat>
            <c:strRef>
              <c:f>'Calcs for graphs'!$A$11:$A$16</c:f>
              <c:strCache>
                <c:ptCount val="6"/>
                <c:pt idx="0">
                  <c:v>Campfire</c:v>
                </c:pt>
                <c:pt idx="1">
                  <c:v>Incendiary</c:v>
                </c:pt>
                <c:pt idx="2">
                  <c:v>Mechanical</c:v>
                </c:pt>
                <c:pt idx="3">
                  <c:v>Miscellaneous</c:v>
                </c:pt>
                <c:pt idx="4">
                  <c:v>Open Fire</c:v>
                </c:pt>
                <c:pt idx="5">
                  <c:v>Smoking</c:v>
                </c:pt>
              </c:strCache>
            </c:strRef>
          </c:cat>
          <c:val>
            <c:numRef>
              <c:f>'Calcs for graphs'!$K$11:$K$16</c:f>
              <c:numCache>
                <c:formatCode>General</c:formatCode>
                <c:ptCount val="6"/>
                <c:pt idx="0">
                  <c:v>51</c:v>
                </c:pt>
                <c:pt idx="1">
                  <c:v>60</c:v>
                </c:pt>
                <c:pt idx="2">
                  <c:v>44</c:v>
                </c:pt>
                <c:pt idx="3">
                  <c:v>39</c:v>
                </c:pt>
                <c:pt idx="4">
                  <c:v>35</c:v>
                </c:pt>
                <c:pt idx="5">
                  <c:v>12</c:v>
                </c:pt>
              </c:numCache>
            </c:numRef>
          </c:val>
        </c:ser>
        <c:ser>
          <c:idx val="10"/>
          <c:order val="10"/>
          <c:tx>
            <c:strRef>
              <c:f>'Calcs for graphs'!$L$10</c:f>
              <c:strCache>
                <c:ptCount val="1"/>
                <c:pt idx="0">
                  <c:v>5yr Av 2015 to 2011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cat>
            <c:strRef>
              <c:f>'Calcs for graphs'!$A$11:$A$16</c:f>
              <c:strCache>
                <c:ptCount val="6"/>
                <c:pt idx="0">
                  <c:v>Campfire</c:v>
                </c:pt>
                <c:pt idx="1">
                  <c:v>Incendiary</c:v>
                </c:pt>
                <c:pt idx="2">
                  <c:v>Mechanical</c:v>
                </c:pt>
                <c:pt idx="3">
                  <c:v>Miscellaneous</c:v>
                </c:pt>
                <c:pt idx="4">
                  <c:v>Open Fire</c:v>
                </c:pt>
                <c:pt idx="5">
                  <c:v>Smoking</c:v>
                </c:pt>
              </c:strCache>
            </c:strRef>
          </c:cat>
          <c:val>
            <c:numRef>
              <c:f>'Calcs for graphs'!$L$11:$L$16</c:f>
              <c:numCache>
                <c:formatCode>0</c:formatCode>
                <c:ptCount val="6"/>
                <c:pt idx="0">
                  <c:v>34</c:v>
                </c:pt>
                <c:pt idx="1">
                  <c:v>22.2</c:v>
                </c:pt>
                <c:pt idx="2">
                  <c:v>20.399999999999999</c:v>
                </c:pt>
                <c:pt idx="3">
                  <c:v>28.4</c:v>
                </c:pt>
                <c:pt idx="4">
                  <c:v>12.6</c:v>
                </c:pt>
                <c:pt idx="5">
                  <c:v>11</c:v>
                </c:pt>
              </c:numCache>
            </c:numRef>
          </c:val>
        </c:ser>
        <c:ser>
          <c:idx val="11"/>
          <c:order val="11"/>
          <c:tx>
            <c:strRef>
              <c:f>'Calcs for graphs'!$M$10</c:f>
              <c:strCache>
                <c:ptCount val="1"/>
                <c:pt idx="0">
                  <c:v>5yr Av 2010 to 2006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strRef>
              <c:f>'Calcs for graphs'!$A$11:$A$16</c:f>
              <c:strCache>
                <c:ptCount val="6"/>
                <c:pt idx="0">
                  <c:v>Campfire</c:v>
                </c:pt>
                <c:pt idx="1">
                  <c:v>Incendiary</c:v>
                </c:pt>
                <c:pt idx="2">
                  <c:v>Mechanical</c:v>
                </c:pt>
                <c:pt idx="3">
                  <c:v>Miscellaneous</c:v>
                </c:pt>
                <c:pt idx="4">
                  <c:v>Open Fire</c:v>
                </c:pt>
                <c:pt idx="5">
                  <c:v>Smoking</c:v>
                </c:pt>
              </c:strCache>
            </c:strRef>
          </c:cat>
          <c:val>
            <c:numRef>
              <c:f>'Calcs for graphs'!$M$11:$M$16</c:f>
              <c:numCache>
                <c:formatCode>0</c:formatCode>
                <c:ptCount val="6"/>
                <c:pt idx="0">
                  <c:v>40</c:v>
                </c:pt>
                <c:pt idx="1">
                  <c:v>57.4</c:v>
                </c:pt>
                <c:pt idx="2">
                  <c:v>26.8</c:v>
                </c:pt>
                <c:pt idx="3">
                  <c:v>28.4</c:v>
                </c:pt>
                <c:pt idx="4">
                  <c:v>28.8</c:v>
                </c:pt>
                <c:pt idx="5">
                  <c:v>15.6</c:v>
                </c:pt>
              </c:numCache>
            </c:numRef>
          </c:val>
        </c:ser>
        <c:ser>
          <c:idx val="12"/>
          <c:order val="12"/>
          <c:tx>
            <c:strRef>
              <c:f>'Calcs for graphs'!$N$10</c:f>
              <c:strCache>
                <c:ptCount val="1"/>
                <c:pt idx="0">
                  <c:v>10yr Av 2015 - 2006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cat>
            <c:strRef>
              <c:f>'Calcs for graphs'!$A$11:$A$16</c:f>
              <c:strCache>
                <c:ptCount val="6"/>
                <c:pt idx="0">
                  <c:v>Campfire</c:v>
                </c:pt>
                <c:pt idx="1">
                  <c:v>Incendiary</c:v>
                </c:pt>
                <c:pt idx="2">
                  <c:v>Mechanical</c:v>
                </c:pt>
                <c:pt idx="3">
                  <c:v>Miscellaneous</c:v>
                </c:pt>
                <c:pt idx="4">
                  <c:v>Open Fire</c:v>
                </c:pt>
                <c:pt idx="5">
                  <c:v>Smoking</c:v>
                </c:pt>
              </c:strCache>
            </c:strRef>
          </c:cat>
          <c:val>
            <c:numRef>
              <c:f>'Calcs for graphs'!$N$11:$N$16</c:f>
              <c:numCache>
                <c:formatCode>0</c:formatCode>
                <c:ptCount val="6"/>
                <c:pt idx="0">
                  <c:v>37</c:v>
                </c:pt>
                <c:pt idx="1">
                  <c:v>39.799999999999997</c:v>
                </c:pt>
                <c:pt idx="2">
                  <c:v>23.6</c:v>
                </c:pt>
                <c:pt idx="3">
                  <c:v>28.4</c:v>
                </c:pt>
                <c:pt idx="4">
                  <c:v>20.7</c:v>
                </c:pt>
                <c:pt idx="5">
                  <c:v>13.3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129984"/>
        <c:axId val="97131520"/>
      </c:barChart>
      <c:catAx>
        <c:axId val="97129984"/>
        <c:scaling>
          <c:orientation val="minMax"/>
        </c:scaling>
        <c:delete val="0"/>
        <c:axPos val="b"/>
        <c:majorTickMark val="none"/>
        <c:minorTickMark val="none"/>
        <c:tickLblPos val="nextTo"/>
        <c:crossAx val="97131520"/>
        <c:crosses val="autoZero"/>
        <c:auto val="1"/>
        <c:lblAlgn val="ctr"/>
        <c:lblOffset val="100"/>
        <c:noMultiLvlLbl val="0"/>
      </c:catAx>
      <c:valAx>
        <c:axId val="9713152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971299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1">
        <a:lumMod val="85000"/>
        <a:lumOff val="15000"/>
      </a:schemeClr>
    </a:solidFill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776B0B-EE74-489F-A8BB-E5A911C96465}" type="datetimeFigureOut">
              <a:rPr lang="en-CA" smtClean="0"/>
              <a:t>2016-05-16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C7F54A-CF4C-41C8-A797-CAEAE06A08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4067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Think</a:t>
            </a:r>
            <a:r>
              <a:rPr lang="en-CA" baseline="0" dirty="0" smtClean="0"/>
              <a:t> of your audience and remove any slide that will not fit.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7F54A-CF4C-41C8-A797-CAEAE06A08C1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0107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dirty="0" smtClean="0"/>
              <a:t>Coastal Drought Codes in August were some of the highest in province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7F54A-CF4C-41C8-A797-CAEAE06A08C1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0459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Current BWS vernacular Human Caused</a:t>
            </a:r>
            <a:r>
              <a:rPr lang="en-CA" baseline="0" dirty="0" smtClean="0"/>
              <a:t> (not person) Natural Cause (included Lightning)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7F54A-CF4C-41C8-A797-CAEAE06A08C1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00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7F54A-CF4C-41C8-A797-CAEAE06A08C1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152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7F54A-CF4C-41C8-A797-CAEAE06A08C1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152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7F54A-CF4C-41C8-A797-CAEAE06A08C1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1527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7F54A-CF4C-41C8-A797-CAEAE06A08C1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1527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7F54A-CF4C-41C8-A797-CAEAE06A08C1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1527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7F54A-CF4C-41C8-A797-CAEAE06A08C1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152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Impact</a:t>
            </a:r>
            <a:r>
              <a:rPr lang="en-CA" baseline="0" dirty="0" smtClean="0"/>
              <a:t>s to FN and Hydro electric projects.  Heavy slash loading.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7F54A-CF4C-41C8-A797-CAEAE06A08C1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1527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7F54A-CF4C-41C8-A797-CAEAE06A08C1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1527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I have some slides that may display this information easier for you, let me know if you want them.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7F54A-CF4C-41C8-A797-CAEAE06A08C1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85790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Stress importance of early reporting, and IA</a:t>
            </a:r>
          </a:p>
          <a:p>
            <a:r>
              <a:rPr lang="en-CA" dirty="0" smtClean="0"/>
              <a:t>Stress importance of statutory</a:t>
            </a:r>
            <a:r>
              <a:rPr lang="en-CA" baseline="0" dirty="0" smtClean="0"/>
              <a:t> obligations, i.e. fire caused by industrial activity, response is at the companies cost</a:t>
            </a:r>
          </a:p>
          <a:p>
            <a:r>
              <a:rPr lang="en-CA" baseline="0" dirty="0" smtClean="0"/>
              <a:t>Increased focus for province to complete FOC and recover costs from responsible parties</a:t>
            </a:r>
          </a:p>
          <a:p>
            <a:r>
              <a:rPr lang="en-CA" baseline="0" dirty="0" smtClean="0"/>
              <a:t>Currently the Levy may provide relief from suppression costs, however there is no relief from damages to crown assets or enforcement actions (i.e. Admin remedies)</a:t>
            </a:r>
          </a:p>
          <a:p>
            <a:r>
              <a:rPr lang="en-CA" baseline="0" dirty="0" smtClean="0"/>
              <a:t>Helicopter question always comes up.  Airspace over the fire is restricted (5 nm, 3000agl), request/ notification of aircraft use must come to centre, aircraft company/pilot must be in FLNRO approved air carriers list, aircraft must monitor FLNRO frequencies 126.7 air to air, 3 hours total flight time approval. If aircraft is working the site or within 32 km (i.e. </a:t>
            </a:r>
            <a:r>
              <a:rPr lang="en-CA" baseline="0" dirty="0" err="1" smtClean="0"/>
              <a:t>heli</a:t>
            </a:r>
            <a:r>
              <a:rPr lang="en-CA" baseline="0" dirty="0" smtClean="0"/>
              <a:t>-logging) then it may be a statutory obligation (</a:t>
            </a:r>
            <a:r>
              <a:rPr lang="en-CA" baseline="0" dirty="0" err="1" smtClean="0"/>
              <a:t>crownland</a:t>
            </a:r>
            <a:r>
              <a:rPr lang="en-CA" baseline="0" dirty="0" smtClean="0"/>
              <a:t>).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7F54A-CF4C-41C8-A797-CAEAE06A08C1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6185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layoquot panorama Ellie Dupont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5157507"/>
            <a:ext cx="9144000" cy="17004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115616" y="6309320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Coastal Fire Centre, BC Wildfire Service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72" y="6162670"/>
            <a:ext cx="409579" cy="4095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layoquot panorama Ellie Dupont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171400"/>
            <a:ext cx="9144000" cy="17004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43292" cy="114300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43508" y="6309320"/>
            <a:ext cx="8255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Coastal Fire Centre, BC Wildfire Service</a:t>
            </a:r>
            <a:endParaRPr lang="en-CA" dirty="0"/>
          </a:p>
        </p:txBody>
      </p:sp>
      <p:pic>
        <p:nvPicPr>
          <p:cNvPr id="1026" name="Picture 2" descr="G:\!Publish\Info\Logos_Posters_Smokey\Provincial - Sun Logo\BC_ID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12676"/>
            <a:ext cx="586966" cy="586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layoquot panorama Ellie Dupont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171400"/>
            <a:ext cx="9144000" cy="17004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323528" y="6309320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Coastal Fire Centre, BC Wildfire Service</a:t>
            </a:r>
            <a:endParaRPr lang="en-CA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layoquot panorama Ellie Dupont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171400"/>
            <a:ext cx="9144000" cy="17004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10" name="TextBox 9"/>
          <p:cNvSpPr txBox="1"/>
          <p:nvPr userDrawn="1"/>
        </p:nvSpPr>
        <p:spPr>
          <a:xfrm>
            <a:off x="323528" y="6309320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Coastal Fire Centre, BC Wildfire Service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layoquot panorama Ellie Dupont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171400"/>
            <a:ext cx="9144000" cy="17004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12" name="TextBox 11"/>
          <p:cNvSpPr txBox="1"/>
          <p:nvPr userDrawn="1"/>
        </p:nvSpPr>
        <p:spPr>
          <a:xfrm>
            <a:off x="323528" y="6309320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Coastal Fire Centre, BC Wildfire Service</a:t>
            </a:r>
            <a:endParaRPr lang="en-CA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ayoquot panorama Ellie Dupont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171400"/>
            <a:ext cx="9144000" cy="17004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8" name="TextBox 7"/>
          <p:cNvSpPr txBox="1"/>
          <p:nvPr userDrawn="1"/>
        </p:nvSpPr>
        <p:spPr>
          <a:xfrm>
            <a:off x="323528" y="6309320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Coastal Fire Centre, BC Wildfire Service</a:t>
            </a:r>
            <a:endParaRPr lang="en-CA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ayoquot panorama Ellie Dupont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171400"/>
            <a:ext cx="9144000" cy="1700493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323528" y="6309320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Coastal Fire Centre, BC Wildfire Service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layoquot panorama Ellie Dupont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171400"/>
            <a:ext cx="9144000" cy="17004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323528" y="6309320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Coastal Fire Centre, BC Wildfire Service</a:t>
            </a:r>
            <a:endParaRPr lang="en-CA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layoquot panorama Ellie Dupont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171400"/>
            <a:ext cx="9144000" cy="17004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323528" y="6309320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Coastal Fire Centre, BC Wildfire Service</a:t>
            </a:r>
            <a:endParaRPr lang="en-CA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8D193-D4D5-4B06-927F-756A958EA590}" type="datetimeFigureOut">
              <a:rPr lang="en-CA" smtClean="0"/>
              <a:pPr/>
              <a:t>2016-05-16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7CD4ED-619A-401D-B5CB-C1C5546C64C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8D193-D4D5-4B06-927F-756A958EA590}" type="datetimeFigureOut">
              <a:rPr lang="en-CA" smtClean="0"/>
              <a:pPr/>
              <a:t>2016-05-16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7CD4ED-619A-401D-B5CB-C1C5546C64C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CA" dirty="0" smtClean="0"/>
              <a:t>BC Wildfire Service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CA" dirty="0" smtClean="0"/>
              <a:t>Coastal Fire Centre</a:t>
            </a:r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1620179"/>
          </a:xfrm>
        </p:spPr>
        <p:txBody>
          <a:bodyPr>
            <a:normAutofit/>
          </a:bodyPr>
          <a:lstStyle/>
          <a:p>
            <a:r>
              <a:rPr lang="en-CA" dirty="0" smtClean="0"/>
              <a:t>Coastal Fire Centre</a:t>
            </a:r>
            <a:br>
              <a:rPr lang="en-CA" dirty="0" smtClean="0"/>
            </a:br>
            <a:r>
              <a:rPr lang="en-CA" dirty="0" smtClean="0"/>
              <a:t>FMLT Port McNeill, May 4, 2016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492896"/>
            <a:ext cx="6400800" cy="3744416"/>
          </a:xfrm>
        </p:spPr>
        <p:txBody>
          <a:bodyPr/>
          <a:lstStyle/>
          <a:p>
            <a:r>
              <a:rPr lang="en-CA" dirty="0" smtClean="0">
                <a:solidFill>
                  <a:schemeClr val="tx1"/>
                </a:solidFill>
              </a:rPr>
              <a:t>2015 Fire Season Review</a:t>
            </a:r>
          </a:p>
          <a:p>
            <a:r>
              <a:rPr lang="en-CA" dirty="0" smtClean="0">
                <a:solidFill>
                  <a:schemeClr val="tx1"/>
                </a:solidFill>
              </a:rPr>
              <a:t>2016 Fire Season Outlook</a:t>
            </a:r>
          </a:p>
          <a:p>
            <a:r>
              <a:rPr lang="en-CA" dirty="0" smtClean="0">
                <a:solidFill>
                  <a:schemeClr val="tx1"/>
                </a:solidFill>
              </a:rPr>
              <a:t>Pete Laing, RFT</a:t>
            </a:r>
          </a:p>
          <a:p>
            <a:r>
              <a:rPr lang="en-CA" dirty="0" smtClean="0">
                <a:solidFill>
                  <a:schemeClr val="tx1"/>
                </a:solidFill>
              </a:rPr>
              <a:t>Acting Fuels Management Specialist</a:t>
            </a: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04" y="274638"/>
            <a:ext cx="8471284" cy="1143000"/>
          </a:xfrm>
        </p:spPr>
        <p:txBody>
          <a:bodyPr/>
          <a:lstStyle/>
          <a:p>
            <a:pPr algn="r"/>
            <a:r>
              <a:rPr lang="en-CA" dirty="0" smtClean="0"/>
              <a:t>2015 Weather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516" y="1600200"/>
            <a:ext cx="3528392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CA" dirty="0" smtClean="0"/>
              <a:t>Warm &amp; dry spring</a:t>
            </a:r>
          </a:p>
          <a:p>
            <a:pPr marL="0" indent="0" algn="ctr">
              <a:spcBef>
                <a:spcPts val="0"/>
              </a:spcBef>
              <a:buNone/>
            </a:pPr>
            <a:endParaRPr lang="en-CA" dirty="0" smtClean="0">
              <a:solidFill>
                <a:schemeClr val="tx1">
                  <a:lumMod val="75000"/>
                </a:schemeClr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CA" dirty="0" smtClean="0">
                <a:solidFill>
                  <a:schemeClr val="tx1">
                    <a:lumMod val="75000"/>
                  </a:schemeClr>
                </a:solidFill>
              </a:rPr>
              <a:t>transitioned into </a:t>
            </a:r>
          </a:p>
          <a:p>
            <a:pPr marL="0" indent="0" algn="r">
              <a:spcBef>
                <a:spcPts val="0"/>
              </a:spcBef>
              <a:buNone/>
            </a:pPr>
            <a:endParaRPr lang="en-CA" dirty="0" smtClean="0"/>
          </a:p>
          <a:p>
            <a:pPr marL="0" indent="0" algn="r">
              <a:spcBef>
                <a:spcPts val="0"/>
              </a:spcBef>
              <a:buNone/>
            </a:pPr>
            <a:r>
              <a:rPr lang="en-CA" dirty="0" smtClean="0"/>
              <a:t>above average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CA" dirty="0" smtClean="0"/>
              <a:t>hot &amp; dry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CA" dirty="0" smtClean="0"/>
              <a:t>Summer</a:t>
            </a:r>
          </a:p>
          <a:p>
            <a:pPr marL="0" indent="0" algn="r">
              <a:spcBef>
                <a:spcPts val="0"/>
              </a:spcBef>
              <a:buNone/>
            </a:pPr>
            <a:endParaRPr lang="en-CA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CA" dirty="0" smtClean="0">
                <a:solidFill>
                  <a:srgbClr val="FF0000"/>
                </a:solidFill>
              </a:rPr>
              <a:t>= VERY HIGH DC</a:t>
            </a: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2050" name="Picture 2" descr="C:\Users\dgmacphe\AppData\Local\Microsoft\Windows\Temporary Internet Files\Content.Outlook\Q74L3C6H\SnipImage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700808"/>
            <a:ext cx="5098132" cy="4439892"/>
          </a:xfrm>
          <a:prstGeom prst="rect">
            <a:avLst/>
          </a:prstGeom>
          <a:noFill/>
          <a:ln w="63500">
            <a:solidFill>
              <a:srgbClr val="83BAB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CA" dirty="0" smtClean="0"/>
              <a:t>2015 Coastal Fire Starts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2276872"/>
            <a:ext cx="8543292" cy="3849291"/>
          </a:xfrm>
        </p:spPr>
        <p:txBody>
          <a:bodyPr/>
          <a:lstStyle/>
          <a:p>
            <a:r>
              <a:rPr lang="en-CA" dirty="0" smtClean="0"/>
              <a:t>Slightly lower than 10 year average, </a:t>
            </a:r>
            <a:br>
              <a:rPr lang="en-CA" dirty="0" smtClean="0"/>
            </a:br>
            <a:r>
              <a:rPr lang="en-CA" dirty="0" smtClean="0"/>
              <a:t>but there were 8 very large significant fires</a:t>
            </a:r>
          </a:p>
          <a:p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188648"/>
              </p:ext>
            </p:extLst>
          </p:nvPr>
        </p:nvGraphicFramePr>
        <p:xfrm>
          <a:off x="2771800" y="3933056"/>
          <a:ext cx="6096000" cy="186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/>
                <a:gridCol w="1656184"/>
                <a:gridCol w="1847528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Fires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2015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10 year average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3200" dirty="0" smtClean="0"/>
                        <a:t>Total</a:t>
                      </a:r>
                      <a:endParaRPr lang="en-C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3200" dirty="0" smtClean="0"/>
                        <a:t>193</a:t>
                      </a:r>
                      <a:endParaRPr lang="en-C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3200" dirty="0" smtClean="0"/>
                        <a:t>225</a:t>
                      </a:r>
                      <a:endParaRPr lang="en-CA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Person caused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400" dirty="0" smtClean="0"/>
                        <a:t>136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400" dirty="0" smtClean="0"/>
                        <a:t>149</a:t>
                      </a:r>
                      <a:endParaRPr lang="en-CA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400" dirty="0" smtClean="0"/>
                        <a:t>Lightning caused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400" dirty="0" smtClean="0"/>
                        <a:t>57</a:t>
                      </a:r>
                      <a:endParaRPr lang="en-CA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2400" dirty="0" smtClean="0"/>
                        <a:t>77</a:t>
                      </a:r>
                      <a:endParaRPr lang="en-CA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745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Large Coastal Fires</a:t>
            </a:r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890504"/>
              </p:ext>
            </p:extLst>
          </p:nvPr>
        </p:nvGraphicFramePr>
        <p:xfrm>
          <a:off x="251520" y="1677381"/>
          <a:ext cx="3960439" cy="446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1390107"/>
                <a:gridCol w="882761"/>
                <a:gridCol w="1183515"/>
              </a:tblGrid>
              <a:tr h="447800">
                <a:tc gridSpan="4">
                  <a:txBody>
                    <a:bodyPr/>
                    <a:lstStyle/>
                    <a:p>
                      <a:pPr algn="ctr"/>
                      <a:r>
                        <a:rPr lang="en-CA" sz="2000" dirty="0" err="1" smtClean="0"/>
                        <a:t>Elaho</a:t>
                      </a:r>
                      <a:r>
                        <a:rPr lang="en-CA" sz="2000" dirty="0" smtClean="0"/>
                        <a:t> 67 k </a:t>
                      </a:r>
                      <a:r>
                        <a:rPr lang="en-CA" sz="2000" baseline="0" dirty="0" smtClean="0"/>
                        <a:t>V30160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447800">
                <a:tc gridSpan="4">
                  <a:txBody>
                    <a:bodyPr/>
                    <a:lstStyle/>
                    <a:p>
                      <a:r>
                        <a:rPr lang="en-CA" sz="2000" dirty="0" smtClean="0"/>
                        <a:t>~ 67 km west of Pemberton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447800">
                <a:tc>
                  <a:txBody>
                    <a:bodyPr/>
                    <a:lstStyle/>
                    <a:p>
                      <a:r>
                        <a:rPr lang="en-CA" sz="12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  <a:endParaRPr lang="en-CA" sz="1200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CA" sz="2000" dirty="0" smtClean="0"/>
                        <a:t>Modified Response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447800"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Size</a:t>
                      </a:r>
                      <a:endParaRPr lang="en-CA" sz="1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13,052 ha</a:t>
                      </a:r>
                      <a:endParaRPr lang="en-CA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Cause</a:t>
                      </a:r>
                      <a:endParaRPr lang="en-CA" sz="1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Lightning</a:t>
                      </a:r>
                      <a:endParaRPr lang="en-CA" sz="2000" dirty="0"/>
                    </a:p>
                  </a:txBody>
                  <a:tcPr anchor="ctr"/>
                </a:tc>
              </a:tr>
              <a:tr h="447800"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Start</a:t>
                      </a:r>
                      <a:endParaRPr lang="en-CA" sz="1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June 14</a:t>
                      </a:r>
                      <a:endParaRPr lang="en-CA" sz="2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As</a:t>
                      </a:r>
                      <a:r>
                        <a:rPr lang="en-CA" sz="12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at Nov: </a:t>
                      </a:r>
                      <a:r>
                        <a:rPr lang="en-CA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Patrol</a:t>
                      </a:r>
                      <a:endParaRPr lang="en-CA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sz="2000" dirty="0"/>
                    </a:p>
                  </a:txBody>
                  <a:tcPr anchor="ctr"/>
                </a:tc>
              </a:tr>
              <a:tr h="2176914">
                <a:tc gridSpan="4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dirty="0" smtClean="0"/>
                        <a:t>Popular recreational area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dirty="0" smtClean="0"/>
                        <a:t>FS road closed periodically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dirty="0" err="1" smtClean="0"/>
                        <a:t>Elaho</a:t>
                      </a:r>
                      <a:r>
                        <a:rPr lang="en-CA" sz="2000" baseline="0" dirty="0" smtClean="0"/>
                        <a:t> Giant tree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baseline="0" dirty="0" smtClean="0"/>
                        <a:t>Brutally steep &amp; inaccessible terrain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2000" baseline="0" dirty="0" smtClean="0"/>
                        <a:t>Geologically unstable area prone to slides: hazards to crews</a:t>
                      </a:r>
                      <a:endParaRPr lang="en-CA" sz="20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C:\Users\Peter Laing\Pictures\Fire Pics\fire 2015\V30160_Elaho_June\small files\IMG_337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076" y="1670209"/>
            <a:ext cx="3204356" cy="460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08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V30160 – June 15, 2015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0" y="2034381"/>
            <a:ext cx="6502400" cy="3657600"/>
          </a:xfrm>
        </p:spPr>
      </p:pic>
    </p:spTree>
    <p:extLst>
      <p:ext uri="{BB962C8B-B14F-4D97-AF65-F5344CB8AC3E}">
        <p14:creationId xmlns:p14="http://schemas.microsoft.com/office/powerpoint/2010/main" val="330671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Large Coastal Fires</a:t>
            </a:r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6874619"/>
              </p:ext>
            </p:extLst>
          </p:nvPr>
        </p:nvGraphicFramePr>
        <p:xfrm>
          <a:off x="251520" y="1772816"/>
          <a:ext cx="3816424" cy="4419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/>
                <a:gridCol w="1116124"/>
                <a:gridCol w="612068"/>
                <a:gridCol w="1224136"/>
              </a:tblGrid>
              <a:tr h="448948">
                <a:tc gridSpan="4"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Boulder Creek, V30241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703180">
                <a:tc gridSpan="4">
                  <a:txBody>
                    <a:bodyPr/>
                    <a:lstStyle/>
                    <a:p>
                      <a:r>
                        <a:rPr lang="en-CA" sz="2000" baseline="0" dirty="0" smtClean="0"/>
                        <a:t>~23 km northwest of Pemberton Meadows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448948"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Type</a:t>
                      </a:r>
                      <a:endParaRPr lang="en-CA" sz="20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r>
                        <a:rPr lang="en-CA" sz="2000" dirty="0" smtClean="0"/>
                        <a:t>Modified Response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448948"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Size</a:t>
                      </a:r>
                      <a:endParaRPr lang="en-CA" sz="1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000" dirty="0" smtClean="0">
                          <a:solidFill>
                            <a:schemeClr val="bg1"/>
                          </a:solidFill>
                        </a:rPr>
                        <a:t>6,735 ha</a:t>
                      </a:r>
                      <a:endParaRPr lang="en-CA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Cause</a:t>
                      </a:r>
                      <a:endParaRPr lang="en-CA" sz="1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000" dirty="0" smtClean="0">
                          <a:solidFill>
                            <a:schemeClr val="bg1"/>
                          </a:solidFill>
                        </a:rPr>
                        <a:t>lightning</a:t>
                      </a:r>
                      <a:endParaRPr lang="en-CA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48948"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Discovery</a:t>
                      </a:r>
                      <a:endParaRPr lang="en-CA" sz="1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Jun 30</a:t>
                      </a:r>
                      <a:endParaRPr lang="en-CA" sz="2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As</a:t>
                      </a:r>
                      <a:r>
                        <a:rPr lang="en-CA" sz="12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at Nov: </a:t>
                      </a:r>
                      <a:r>
                        <a:rPr lang="en-CA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Patrol</a:t>
                      </a:r>
                      <a:endParaRPr lang="en-CA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sz="2000" dirty="0"/>
                    </a:p>
                  </a:txBody>
                  <a:tcPr anchor="ctr"/>
                </a:tc>
              </a:tr>
              <a:tr h="741388">
                <a:tc gridSpan="4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dirty="0" smtClean="0"/>
                        <a:t>Evacuation of Hydro project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dirty="0" smtClean="0"/>
                        <a:t>Ares</a:t>
                      </a:r>
                      <a:r>
                        <a:rPr lang="en-CA" sz="2000" baseline="0" dirty="0" smtClean="0"/>
                        <a:t> restrictions, FS Road closures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baseline="0" dirty="0" smtClean="0"/>
                        <a:t>Geologically unstable area prone to slides presented hazards to crews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 descr="http://bcwildfire.ca/ftp/!Project/WildfireNews/742015~110932_V30241_20150702_1728_Tango_lookou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972" y="2465893"/>
            <a:ext cx="4590656" cy="2582244"/>
          </a:xfrm>
          <a:prstGeom prst="rect">
            <a:avLst/>
          </a:prstGeom>
          <a:noFill/>
          <a:ln w="63500">
            <a:solidFill>
              <a:srgbClr val="83BAB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247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V30241 – Meager Creek landslide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223" y="1600200"/>
            <a:ext cx="6059553" cy="4525963"/>
          </a:xfrm>
        </p:spPr>
      </p:pic>
    </p:spTree>
    <p:extLst>
      <p:ext uri="{BB962C8B-B14F-4D97-AF65-F5344CB8AC3E}">
        <p14:creationId xmlns:p14="http://schemas.microsoft.com/office/powerpoint/2010/main" val="408035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Large Coastal Fires</a:t>
            </a:r>
            <a:endParaRPr lang="en-C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335968"/>
              </p:ext>
            </p:extLst>
          </p:nvPr>
        </p:nvGraphicFramePr>
        <p:xfrm>
          <a:off x="251520" y="1772819"/>
          <a:ext cx="3960439" cy="44727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/>
                <a:gridCol w="1224136"/>
                <a:gridCol w="720080"/>
                <a:gridCol w="1152127"/>
              </a:tblGrid>
              <a:tr h="477968">
                <a:tc gridSpan="4"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Cougar</a:t>
                      </a:r>
                      <a:r>
                        <a:rPr lang="en-CA" sz="2000" baseline="0" dirty="0" smtClean="0"/>
                        <a:t> Creek, V10247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813560">
                <a:tc gridSpan="4">
                  <a:txBody>
                    <a:bodyPr/>
                    <a:lstStyle/>
                    <a:p>
                      <a:r>
                        <a:rPr lang="en-CA" sz="2000" baseline="0" dirty="0" smtClean="0"/>
                        <a:t>Fraser Canyon area, south of </a:t>
                      </a:r>
                      <a:r>
                        <a:rPr lang="en-CA" sz="2000" baseline="0" dirty="0" err="1" smtClean="0"/>
                        <a:t>Nahatlach</a:t>
                      </a:r>
                      <a:r>
                        <a:rPr lang="en-CA" sz="2000" baseline="0" dirty="0" smtClean="0"/>
                        <a:t> River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477968"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Type</a:t>
                      </a:r>
                      <a:endParaRPr lang="en-CA" sz="20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CA" sz="2000" dirty="0" smtClean="0"/>
                        <a:t>Modified Response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477968"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Size</a:t>
                      </a:r>
                      <a:endParaRPr lang="en-CA" sz="1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 smtClean="0">
                          <a:solidFill>
                            <a:schemeClr val="bg1"/>
                          </a:solidFill>
                        </a:rPr>
                        <a:t>2,985 ha</a:t>
                      </a:r>
                      <a:endParaRPr lang="en-CA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Cause</a:t>
                      </a:r>
                      <a:endParaRPr lang="en-CA" sz="1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000" dirty="0" smtClean="0">
                          <a:solidFill>
                            <a:schemeClr val="bg1"/>
                          </a:solidFill>
                        </a:rPr>
                        <a:t>Lightning</a:t>
                      </a:r>
                      <a:endParaRPr lang="en-CA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875625"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Discovery</a:t>
                      </a:r>
                      <a:endParaRPr lang="en-CA" sz="1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 smtClean="0">
                          <a:solidFill>
                            <a:schemeClr val="bg1"/>
                          </a:solidFill>
                        </a:rPr>
                        <a:t>Jul 1</a:t>
                      </a:r>
                      <a:endParaRPr lang="en-CA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As</a:t>
                      </a:r>
                      <a:r>
                        <a:rPr lang="en-CA" sz="12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at Nov: </a:t>
                      </a:r>
                      <a:br>
                        <a:rPr lang="en-CA" sz="12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</a:br>
                      <a:r>
                        <a:rPr lang="en-CA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Modified Response</a:t>
                      </a:r>
                      <a:endParaRPr lang="en-CA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sz="2000" dirty="0"/>
                    </a:p>
                  </a:txBody>
                  <a:tcPr anchor="ctr"/>
                </a:tc>
              </a:tr>
              <a:tr h="1341405">
                <a:tc gridSpan="4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dirty="0" smtClean="0"/>
                        <a:t>Area restrictions, FS Road closures, evacuation alerts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dirty="0" smtClean="0"/>
                        <a:t>Periodically</a:t>
                      </a:r>
                      <a:r>
                        <a:rPr lang="en-CA" sz="2000" baseline="0" dirty="0" smtClean="0"/>
                        <a:t> produced heavy smoke, impacting lower mainland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2" descr="http://bcwildfire.ca/ftp/!Project/WildfireNews/7132015~115536_July%2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8" y="1772816"/>
            <a:ext cx="4464496" cy="4464496"/>
          </a:xfrm>
          <a:prstGeom prst="rect">
            <a:avLst/>
          </a:prstGeom>
          <a:noFill/>
          <a:ln w="63500">
            <a:solidFill>
              <a:srgbClr val="83BAB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50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Large Coastal Fires</a:t>
            </a:r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1782706"/>
              </p:ext>
            </p:extLst>
          </p:nvPr>
        </p:nvGraphicFramePr>
        <p:xfrm>
          <a:off x="251520" y="1808820"/>
          <a:ext cx="3960439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1390107"/>
                <a:gridCol w="882761"/>
                <a:gridCol w="1183515"/>
              </a:tblGrid>
              <a:tr h="390610">
                <a:tc gridSpan="4"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Old Sechelt</a:t>
                      </a:r>
                      <a:r>
                        <a:rPr lang="en-CA" sz="2000" baseline="0" dirty="0" smtClean="0"/>
                        <a:t> Mine, V50256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90610">
                <a:tc gridSpan="4">
                  <a:txBody>
                    <a:bodyPr/>
                    <a:lstStyle/>
                    <a:p>
                      <a:r>
                        <a:rPr lang="en-CA" sz="2000" dirty="0" smtClean="0"/>
                        <a:t>~ 2 km</a:t>
                      </a:r>
                      <a:r>
                        <a:rPr lang="en-CA" sz="2000" baseline="0" dirty="0" smtClean="0"/>
                        <a:t> Northwest of Sechelt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390610">
                <a:tc>
                  <a:txBody>
                    <a:bodyPr/>
                    <a:lstStyle/>
                    <a:p>
                      <a:r>
                        <a:rPr lang="en-CA" sz="12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  <a:endParaRPr lang="en-CA" sz="1200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CA" sz="2000" dirty="0" smtClean="0"/>
                        <a:t>Modified Response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90610"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Size</a:t>
                      </a:r>
                      <a:endParaRPr lang="en-CA" sz="1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423 ha</a:t>
                      </a:r>
                      <a:endParaRPr lang="en-CA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Cause</a:t>
                      </a:r>
                      <a:endParaRPr lang="en-CA" sz="1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human</a:t>
                      </a:r>
                      <a:endParaRPr lang="en-CA" sz="2000" dirty="0"/>
                    </a:p>
                  </a:txBody>
                  <a:tcPr anchor="ctr"/>
                </a:tc>
              </a:tr>
              <a:tr h="390610"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Start</a:t>
                      </a:r>
                      <a:endParaRPr lang="en-CA" sz="1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July 2</a:t>
                      </a:r>
                      <a:endParaRPr lang="en-CA" sz="2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As</a:t>
                      </a:r>
                      <a:r>
                        <a:rPr lang="en-CA" sz="12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at Nov: </a:t>
                      </a:r>
                      <a:r>
                        <a:rPr lang="en-CA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Patrol</a:t>
                      </a:r>
                      <a:endParaRPr lang="en-CA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sz="2000" dirty="0"/>
                    </a:p>
                  </a:txBody>
                  <a:tcPr anchor="ctr"/>
                </a:tc>
              </a:tr>
              <a:tr h="1657503">
                <a:tc gridSpan="4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dirty="0" smtClean="0"/>
                        <a:t>Evacuation orders &amp; alerts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dirty="0" smtClean="0"/>
                        <a:t>Area restrictions &amp; FS Road</a:t>
                      </a:r>
                      <a:r>
                        <a:rPr lang="en-CA" sz="2000" baseline="0" dirty="0" smtClean="0"/>
                        <a:t> closures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baseline="0" dirty="0" smtClean="0"/>
                        <a:t>Fatality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baseline="0" dirty="0" smtClean="0"/>
                        <a:t>Controlled burning used to contain fire within existing road systems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 descr="C:\Users\Peter Laing\Pictures\Fire Pics\fire 2015\V50256_Old Sechelt Mine\best of\IMG_37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92" y="1772816"/>
            <a:ext cx="2844316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396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July 4, 2016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223" y="1600200"/>
            <a:ext cx="6059553" cy="4525963"/>
          </a:xfrm>
        </p:spPr>
      </p:pic>
    </p:spTree>
    <p:extLst>
      <p:ext uri="{BB962C8B-B14F-4D97-AF65-F5344CB8AC3E}">
        <p14:creationId xmlns:p14="http://schemas.microsoft.com/office/powerpoint/2010/main" val="18462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V50256 - July 7, 2016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36812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260158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Large Coastal Fires</a:t>
            </a:r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467604"/>
              </p:ext>
            </p:extLst>
          </p:nvPr>
        </p:nvGraphicFramePr>
        <p:xfrm>
          <a:off x="251520" y="1772817"/>
          <a:ext cx="3960439" cy="3844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1390107"/>
                <a:gridCol w="882761"/>
                <a:gridCol w="1183515"/>
              </a:tblGrid>
              <a:tr h="383357">
                <a:tc gridSpan="4">
                  <a:txBody>
                    <a:bodyPr/>
                    <a:lstStyle/>
                    <a:p>
                      <a:pPr algn="ctr"/>
                      <a:r>
                        <a:rPr lang="en-CA" sz="2000" dirty="0" err="1" smtClean="0"/>
                        <a:t>Tsulquate</a:t>
                      </a:r>
                      <a:r>
                        <a:rPr lang="en-CA" sz="2000" dirty="0" smtClean="0"/>
                        <a:t> River, V90270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83357">
                <a:tc gridSpan="4">
                  <a:txBody>
                    <a:bodyPr/>
                    <a:lstStyle/>
                    <a:p>
                      <a:r>
                        <a:rPr lang="en-CA" sz="2000" dirty="0" smtClean="0"/>
                        <a:t>~ 1.5 km west of Port Hardy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383357">
                <a:tc>
                  <a:txBody>
                    <a:bodyPr/>
                    <a:lstStyle/>
                    <a:p>
                      <a:r>
                        <a:rPr lang="en-CA" sz="12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  <a:endParaRPr lang="en-CA" sz="1200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CA" sz="2000" dirty="0" smtClean="0"/>
                        <a:t>Full Response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83357"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Size</a:t>
                      </a:r>
                      <a:endParaRPr lang="en-CA" sz="1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17 ha</a:t>
                      </a:r>
                      <a:endParaRPr lang="en-CA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Cause</a:t>
                      </a:r>
                      <a:endParaRPr lang="en-CA" sz="1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human</a:t>
                      </a:r>
                      <a:endParaRPr lang="en-CA" sz="2000" dirty="0"/>
                    </a:p>
                  </a:txBody>
                  <a:tcPr anchor="ctr"/>
                </a:tc>
              </a:tr>
              <a:tr h="383357"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Start</a:t>
                      </a:r>
                      <a:endParaRPr lang="en-CA" sz="1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July 3</a:t>
                      </a:r>
                      <a:endParaRPr lang="en-CA" sz="2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As</a:t>
                      </a:r>
                      <a:r>
                        <a:rPr lang="en-CA" sz="12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at Nov: </a:t>
                      </a:r>
                      <a:r>
                        <a:rPr lang="en-CA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Patrol</a:t>
                      </a:r>
                      <a:endParaRPr lang="en-CA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sz="2000" dirty="0"/>
                    </a:p>
                  </a:txBody>
                  <a:tcPr anchor="ctr"/>
                </a:tc>
              </a:tr>
              <a:tr h="1863635">
                <a:tc gridSpan="4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dirty="0" smtClean="0"/>
                        <a:t>Evacuation of subdivision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dirty="0" smtClean="0"/>
                        <a:t>Hydro</a:t>
                      </a:r>
                      <a:r>
                        <a:rPr lang="en-CA" sz="2000" baseline="0" dirty="0" smtClean="0"/>
                        <a:t> project impacts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baseline="0" dirty="0" smtClean="0"/>
                        <a:t>Heavy slash, high winds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baseline="0" dirty="0" smtClean="0"/>
                        <a:t>Area restrictions</a:t>
                      </a:r>
                      <a:endParaRPr lang="en-CA" sz="20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42" name="Picture 2" descr="http://bcwildfire.ca/ftp/!Project/WildfireNews/7112015~75054_Tsulquate%20Creek%20Fire%20Friday%20July%203r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57" b="38536"/>
          <a:stretch/>
        </p:blipFill>
        <p:spPr bwMode="auto">
          <a:xfrm>
            <a:off x="4522283" y="1783081"/>
            <a:ext cx="4334193" cy="2293991"/>
          </a:xfrm>
          <a:prstGeom prst="rect">
            <a:avLst/>
          </a:prstGeom>
          <a:noFill/>
          <a:ln w="63500">
            <a:solidFill>
              <a:srgbClr val="83BAB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46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Large Coastal Fires</a:t>
            </a:r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938927"/>
              </p:ext>
            </p:extLst>
          </p:nvPr>
        </p:nvGraphicFramePr>
        <p:xfrm>
          <a:off x="251520" y="1677381"/>
          <a:ext cx="3960439" cy="446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1390107"/>
                <a:gridCol w="882761"/>
                <a:gridCol w="1183515"/>
              </a:tblGrid>
              <a:tr h="447800">
                <a:tc gridSpan="4"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Dog Mountain, V70274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447800">
                <a:tc gridSpan="4">
                  <a:txBody>
                    <a:bodyPr/>
                    <a:lstStyle/>
                    <a:p>
                      <a:r>
                        <a:rPr lang="en-CA" sz="2000" dirty="0" smtClean="0"/>
                        <a:t>Dog</a:t>
                      </a:r>
                      <a:r>
                        <a:rPr lang="en-CA" sz="2000" baseline="0" dirty="0" smtClean="0"/>
                        <a:t> </a:t>
                      </a:r>
                      <a:r>
                        <a:rPr lang="en-CA" sz="2000" baseline="0" dirty="0" err="1" smtClean="0"/>
                        <a:t>Mnt</a:t>
                      </a:r>
                      <a:r>
                        <a:rPr lang="en-CA" sz="2000" baseline="0" dirty="0" smtClean="0"/>
                        <a:t> on </a:t>
                      </a:r>
                      <a:r>
                        <a:rPr lang="en-CA" sz="2000" baseline="0" dirty="0" err="1" smtClean="0"/>
                        <a:t>Sproat</a:t>
                      </a:r>
                      <a:r>
                        <a:rPr lang="en-CA" sz="2000" baseline="0" dirty="0" smtClean="0"/>
                        <a:t> Lake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447800">
                <a:tc>
                  <a:txBody>
                    <a:bodyPr/>
                    <a:lstStyle/>
                    <a:p>
                      <a:r>
                        <a:rPr lang="en-CA" sz="12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  <a:endParaRPr lang="en-CA" sz="1200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CA" sz="2000" dirty="0" smtClean="0"/>
                        <a:t>Modified Response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447800"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Size</a:t>
                      </a:r>
                      <a:endParaRPr lang="en-CA" sz="1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450 ha</a:t>
                      </a:r>
                      <a:endParaRPr lang="en-CA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Cause</a:t>
                      </a:r>
                      <a:endParaRPr lang="en-CA" sz="1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human</a:t>
                      </a:r>
                      <a:endParaRPr lang="en-CA" sz="2000" dirty="0"/>
                    </a:p>
                  </a:txBody>
                  <a:tcPr anchor="ctr"/>
                </a:tc>
              </a:tr>
              <a:tr h="447800"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Start</a:t>
                      </a:r>
                      <a:endParaRPr lang="en-CA" sz="1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 smtClean="0">
                          <a:solidFill>
                            <a:schemeClr val="bg1"/>
                          </a:solidFill>
                        </a:rPr>
                        <a:t>July 4</a:t>
                      </a:r>
                      <a:endParaRPr lang="en-CA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As</a:t>
                      </a:r>
                      <a:r>
                        <a:rPr lang="en-CA" sz="12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at Nov: </a:t>
                      </a:r>
                      <a:r>
                        <a:rPr lang="en-CA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Patrol</a:t>
                      </a:r>
                      <a:endParaRPr lang="en-CA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sz="2000" dirty="0"/>
                    </a:p>
                  </a:txBody>
                  <a:tcPr anchor="ctr"/>
                </a:tc>
              </a:tr>
              <a:tr h="2176914">
                <a:tc gridSpan="4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dirty="0" smtClean="0"/>
                        <a:t>One non-occupied vacation cabin</a:t>
                      </a:r>
                      <a:r>
                        <a:rPr lang="en-CA" sz="2000" baseline="0" dirty="0" smtClean="0"/>
                        <a:t> burnt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baseline="0" dirty="0" smtClean="0"/>
                        <a:t>Evacuation alert for other cabins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baseline="0" dirty="0" smtClean="0"/>
                        <a:t>Controlled burn to remove excess ground fuels to contain fire to peninsula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baseline="0" dirty="0" smtClean="0"/>
                        <a:t>Periodic heavy smoke in valley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194" name="Picture 2" descr="http://bcwildfire.ca/ftp/!Project/WildfireNews/742015~71640_Dog%20Mountain%20Fire%202%20Copy%20FLNR%20%20Right%2020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8" y="1664804"/>
            <a:ext cx="4419056" cy="3314292"/>
          </a:xfrm>
          <a:prstGeom prst="rect">
            <a:avLst/>
          </a:prstGeom>
          <a:noFill/>
          <a:ln w="63500">
            <a:solidFill>
              <a:srgbClr val="83BAB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87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Large Coastal Fires</a:t>
            </a:r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511785"/>
              </p:ext>
            </p:extLst>
          </p:nvPr>
        </p:nvGraphicFramePr>
        <p:xfrm>
          <a:off x="251520" y="1677381"/>
          <a:ext cx="3960439" cy="4019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1390107"/>
                <a:gridCol w="882761"/>
                <a:gridCol w="1183515"/>
              </a:tblGrid>
              <a:tr h="447800">
                <a:tc gridSpan="4"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Wood Lake, V10370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447800">
                <a:tc gridSpan="4">
                  <a:txBody>
                    <a:bodyPr/>
                    <a:lstStyle/>
                    <a:p>
                      <a:r>
                        <a:rPr lang="en-CA" sz="2000" dirty="0" smtClean="0"/>
                        <a:t>Harrison Lake area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447800">
                <a:tc>
                  <a:txBody>
                    <a:bodyPr/>
                    <a:lstStyle/>
                    <a:p>
                      <a:r>
                        <a:rPr lang="en-CA" sz="12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  <a:endParaRPr lang="en-CA" sz="1200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CA" sz="2000" dirty="0" smtClean="0"/>
                        <a:t>Modified Response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447800"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Size</a:t>
                      </a:r>
                      <a:endParaRPr lang="en-CA" sz="1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1386 ha</a:t>
                      </a:r>
                      <a:endParaRPr lang="en-CA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Cause</a:t>
                      </a:r>
                      <a:endParaRPr lang="en-CA" sz="1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human</a:t>
                      </a:r>
                      <a:endParaRPr lang="en-CA" sz="2000" dirty="0"/>
                    </a:p>
                  </a:txBody>
                  <a:tcPr anchor="ctr"/>
                </a:tc>
              </a:tr>
              <a:tr h="447800"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Start</a:t>
                      </a:r>
                      <a:endParaRPr lang="en-CA" sz="1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Aug 2</a:t>
                      </a:r>
                      <a:endParaRPr lang="en-CA" sz="2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As</a:t>
                      </a:r>
                      <a:r>
                        <a:rPr lang="en-CA" sz="12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at Nov: </a:t>
                      </a:r>
                      <a:r>
                        <a:rPr lang="en-CA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Patrol</a:t>
                      </a:r>
                      <a:endParaRPr lang="en-CA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sz="2000" dirty="0"/>
                    </a:p>
                  </a:txBody>
                  <a:tcPr anchor="ctr"/>
                </a:tc>
              </a:tr>
              <a:tr h="1780871">
                <a:tc gridSpan="4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dirty="0" smtClean="0"/>
                        <a:t>Popular recreational area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dirty="0" smtClean="0"/>
                        <a:t>Evacuated campers, area closures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dirty="0" smtClean="0"/>
                        <a:t>FS road closed periodically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dirty="0" smtClean="0"/>
                        <a:t>Steep terrain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218" name="Picture 2" descr="http://bcwildfire.ca/ftp/!Project/WildfireNews/822015~81348_Harrison%20Lake%20FSR%20Aug%202%2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52"/>
          <a:stretch/>
        </p:blipFill>
        <p:spPr bwMode="auto">
          <a:xfrm>
            <a:off x="4391980" y="1664804"/>
            <a:ext cx="4529919" cy="2860738"/>
          </a:xfrm>
          <a:prstGeom prst="rect">
            <a:avLst/>
          </a:prstGeom>
          <a:noFill/>
          <a:ln w="63500">
            <a:solidFill>
              <a:srgbClr val="83BAB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08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Large Coastal Fires</a:t>
            </a:r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0423770"/>
              </p:ext>
            </p:extLst>
          </p:nvPr>
        </p:nvGraphicFramePr>
        <p:xfrm>
          <a:off x="251520" y="1677381"/>
          <a:ext cx="3960439" cy="49223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1390107"/>
                <a:gridCol w="882761"/>
                <a:gridCol w="1183515"/>
              </a:tblGrid>
              <a:tr h="447800">
                <a:tc gridSpan="4">
                  <a:txBody>
                    <a:bodyPr/>
                    <a:lstStyle/>
                    <a:p>
                      <a:pPr algn="ctr"/>
                      <a:r>
                        <a:rPr lang="en-CA" sz="2000" dirty="0" smtClean="0"/>
                        <a:t>Spring Rd</a:t>
                      </a:r>
                      <a:r>
                        <a:rPr lang="en-CA" sz="2000" baseline="0" dirty="0" smtClean="0"/>
                        <a:t>, 1 km from Lizard Lake, V60407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447800">
                <a:tc gridSpan="4">
                  <a:txBody>
                    <a:bodyPr/>
                    <a:lstStyle/>
                    <a:p>
                      <a:r>
                        <a:rPr lang="en-CA" sz="2000" dirty="0" smtClean="0"/>
                        <a:t>27 km south of Lake Cowichan, </a:t>
                      </a:r>
                      <a:br>
                        <a:rPr lang="en-CA" sz="2000" dirty="0" smtClean="0"/>
                      </a:br>
                      <a:r>
                        <a:rPr lang="en-CA" sz="2000" dirty="0" smtClean="0"/>
                        <a:t>11.5 km NE of Port Renfrew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447800">
                <a:tc>
                  <a:txBody>
                    <a:bodyPr/>
                    <a:lstStyle/>
                    <a:p>
                      <a:r>
                        <a:rPr lang="en-CA" sz="1200" kern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  <a:endParaRPr lang="en-CA" sz="1200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CA" sz="2000" dirty="0" smtClean="0"/>
                        <a:t>Modified Response</a:t>
                      </a:r>
                      <a:endParaRPr lang="en-CA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447800"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Size</a:t>
                      </a:r>
                      <a:endParaRPr lang="en-CA" sz="1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402 ha</a:t>
                      </a:r>
                      <a:endParaRPr lang="en-CA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Cause</a:t>
                      </a:r>
                      <a:endParaRPr lang="en-CA" sz="1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human</a:t>
                      </a:r>
                      <a:endParaRPr lang="en-CA" sz="2000" dirty="0"/>
                    </a:p>
                  </a:txBody>
                  <a:tcPr anchor="ctr"/>
                </a:tc>
              </a:tr>
              <a:tr h="447800">
                <a:tc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Start</a:t>
                      </a:r>
                      <a:endParaRPr lang="en-CA" sz="12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Aug 11</a:t>
                      </a:r>
                      <a:endParaRPr lang="en-CA" sz="2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CA" sz="12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As</a:t>
                      </a:r>
                      <a:r>
                        <a:rPr lang="en-CA" sz="1200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at Nov: </a:t>
                      </a:r>
                      <a:r>
                        <a:rPr lang="en-CA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Patrol</a:t>
                      </a:r>
                      <a:endParaRPr lang="en-CA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sz="2000" dirty="0"/>
                    </a:p>
                  </a:txBody>
                  <a:tcPr anchor="ctr"/>
                </a:tc>
              </a:tr>
              <a:tr h="2176914">
                <a:tc gridSpan="4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dirty="0" smtClean="0"/>
                        <a:t>Closed</a:t>
                      </a:r>
                      <a:r>
                        <a:rPr lang="en-CA" sz="2000" baseline="0" dirty="0" smtClean="0"/>
                        <a:t> Pacific Marine Circle highway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baseline="0" dirty="0" smtClean="0"/>
                        <a:t>Area closures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baseline="0" dirty="0" smtClean="0"/>
                        <a:t>Produced heavy smoke into Lake Cowichan and Duncan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2000" baseline="0" dirty="0" smtClean="0"/>
                        <a:t>Very steep terrain, heavy slash</a:t>
                      </a:r>
                      <a:endParaRPr lang="en-CA" sz="200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6" name="Picture 2" descr="http://bcwildfire.ca/ftp/!Project/WildfireNews/8122015~34235_15%20V60407%20Airtanker%20photo%20Aug%20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980" y="1720537"/>
            <a:ext cx="4536628" cy="3400651"/>
          </a:xfrm>
          <a:prstGeom prst="rect">
            <a:avLst/>
          </a:prstGeom>
          <a:noFill/>
          <a:ln w="63500">
            <a:solidFill>
              <a:srgbClr val="83BAB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793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2015 Open Fire Prohibitions</a:t>
            </a:r>
            <a:endParaRPr lang="en-C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655288"/>
              </p:ext>
            </p:extLst>
          </p:nvPr>
        </p:nvGraphicFramePr>
        <p:xfrm>
          <a:off x="251520" y="1628800"/>
          <a:ext cx="8748972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6124"/>
                <a:gridCol w="900100"/>
                <a:gridCol w="1008112"/>
                <a:gridCol w="5724636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Type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In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Rescind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Notes (Forest</a:t>
                      </a:r>
                      <a:r>
                        <a:rPr lang="en-CA" baseline="0" dirty="0" smtClean="0"/>
                        <a:t> Districts)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Cat 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May 27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Does</a:t>
                      </a:r>
                      <a:r>
                        <a:rPr lang="en-CA" baseline="0" dirty="0" smtClean="0"/>
                        <a:t> not apply to </a:t>
                      </a:r>
                      <a:r>
                        <a:rPr lang="en-CA" dirty="0" smtClean="0"/>
                        <a:t>Fog</a:t>
                      </a:r>
                      <a:r>
                        <a:rPr lang="en-CA" baseline="0" dirty="0" smtClean="0"/>
                        <a:t> Zone or Haida Gwaii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Cat 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June 16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All areas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Cat 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June 27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Add Haida Gwaii +</a:t>
                      </a:r>
                      <a:r>
                        <a:rPr lang="en-CA" baseline="0" dirty="0" smtClean="0"/>
                        <a:t> North Island/Central Coast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Campfire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June 27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All areas except North Island/Central Coast,</a:t>
                      </a:r>
                      <a:r>
                        <a:rPr lang="en-CA" baseline="0" dirty="0" smtClean="0"/>
                        <a:t> Haida Gwaii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Campfire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July 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Add North Island/Central Coast + Fog Zone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Campfire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July 14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Remove Haida Gwaii</a:t>
                      </a:r>
                      <a:r>
                        <a:rPr lang="en-CA" baseline="0" dirty="0" smtClean="0"/>
                        <a:t> + Fog Zone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Campfire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July 28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Remove North Island/Central Coast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Campfire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Aug 12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Remove Campbell</a:t>
                      </a:r>
                      <a:r>
                        <a:rPr lang="en-CA" baseline="0" dirty="0" smtClean="0"/>
                        <a:t> River + all </a:t>
                      </a:r>
                      <a:r>
                        <a:rPr lang="en-CA" baseline="0" dirty="0" err="1" smtClean="0"/>
                        <a:t>Strathcona</a:t>
                      </a:r>
                      <a:r>
                        <a:rPr lang="en-CA" baseline="0" dirty="0" smtClean="0"/>
                        <a:t> Park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Campfire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Aug 28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Allowed</a:t>
                      </a:r>
                      <a:r>
                        <a:rPr lang="en-CA" baseline="0" dirty="0" smtClean="0"/>
                        <a:t> everywhere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Cat 2</a:t>
                      </a:r>
                      <a:r>
                        <a:rPr lang="en-CA" baseline="0" dirty="0" smtClean="0"/>
                        <a:t> + </a:t>
                      </a:r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Sept</a:t>
                      </a:r>
                      <a:r>
                        <a:rPr lang="en-CA" baseline="0" dirty="0" smtClean="0"/>
                        <a:t> 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Allowed everywhere except South Island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Cat 2</a:t>
                      </a:r>
                      <a:r>
                        <a:rPr lang="en-CA" baseline="0" dirty="0" smtClean="0"/>
                        <a:t> + </a:t>
                      </a:r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Sept 14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Allowed everywhere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778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2015 Area Restrictions, road closures, evacuations</a:t>
            </a:r>
            <a:endParaRPr lang="en-CA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425775"/>
              </p:ext>
            </p:extLst>
          </p:nvPr>
        </p:nvGraphicFramePr>
        <p:xfrm>
          <a:off x="251520" y="1412776"/>
          <a:ext cx="8676964" cy="528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0939"/>
                <a:gridCol w="492579"/>
                <a:gridCol w="530469"/>
                <a:gridCol w="757813"/>
                <a:gridCol w="682032"/>
                <a:gridCol w="5153132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Fire</a:t>
                      </a:r>
                      <a:endParaRPr lang="en-CA" sz="1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b="1" i="0" u="none" strike="noStrike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Order</a:t>
                      </a:r>
                      <a:endParaRPr lang="en-CA" sz="1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b="1" i="0" u="none" strike="noStrike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Alert</a:t>
                      </a:r>
                      <a:endParaRPr lang="en-CA" sz="1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b="1" i="0" u="none" strike="noStrike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Start</a:t>
                      </a:r>
                      <a:endParaRPr lang="en-CA" sz="1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b="1" i="0" u="none" strike="noStrike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Stop</a:t>
                      </a:r>
                      <a:endParaRPr lang="en-CA" sz="1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Comments</a:t>
                      </a:r>
                      <a:endParaRPr lang="en-CA" sz="1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dirty="0" smtClean="0">
                          <a:effectLst/>
                        </a:rPr>
                        <a:t>Cedar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X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 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dirty="0" smtClean="0">
                          <a:effectLst/>
                        </a:rPr>
                        <a:t>July 2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July 3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1" u="none" strike="noStrike" dirty="0" smtClean="0">
                          <a:effectLst/>
                        </a:rPr>
                        <a:t>4 homes </a:t>
                      </a:r>
                      <a:r>
                        <a:rPr lang="en-CA" sz="1000" u="none" strike="noStrike" dirty="0" smtClean="0">
                          <a:effectLst/>
                        </a:rPr>
                        <a:t>evacuated as a precaution - North Cowichan Regional District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smtClean="0">
                          <a:effectLst/>
                        </a:rPr>
                        <a:t>Old Sechelt Mine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 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X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July 3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July 6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1" u="none" strike="noStrike" dirty="0" smtClean="0">
                          <a:effectLst/>
                        </a:rPr>
                        <a:t>18 Homes </a:t>
                      </a:r>
                      <a:r>
                        <a:rPr lang="en-CA" sz="1000" u="none" strike="noStrike" dirty="0" smtClean="0">
                          <a:effectLst/>
                        </a:rPr>
                        <a:t>put on alert</a:t>
                      </a:r>
                      <a:r>
                        <a:rPr lang="en-CA" sz="1000" u="none" strike="noStrike" baseline="0" dirty="0" smtClean="0">
                          <a:effectLst/>
                        </a:rPr>
                        <a:t> - </a:t>
                      </a:r>
                      <a:r>
                        <a:rPr lang="en-CA" sz="1000" u="none" strike="noStrike" dirty="0" smtClean="0">
                          <a:effectLst/>
                        </a:rPr>
                        <a:t>Sunshine Coast Regional District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smtClean="0">
                          <a:effectLst/>
                        </a:rPr>
                        <a:t>Tsulquate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X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X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July 4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July 5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1" u="none" strike="noStrike" dirty="0" smtClean="0">
                          <a:effectLst/>
                        </a:rPr>
                        <a:t>100 properties </a:t>
                      </a:r>
                      <a:r>
                        <a:rPr lang="en-CA" sz="1000" u="none" strike="noStrike" dirty="0" smtClean="0">
                          <a:effectLst/>
                        </a:rPr>
                        <a:t>- District of Port Hardy - Mayors Way and Upper Carnarvon to Park Drive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smtClean="0">
                          <a:effectLst/>
                        </a:rPr>
                        <a:t>Boulder Creek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X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 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July 4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July 22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dirty="0" smtClean="0">
                          <a:effectLst/>
                        </a:rPr>
                        <a:t>Both sides of Upper Lillooet FSR, from 9 KM to the top of the Pemberton Valley, Electoral Area C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smtClean="0">
                          <a:effectLst/>
                        </a:rPr>
                        <a:t>Dog Mountain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X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 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July 4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dirty="0" smtClean="0">
                          <a:effectLst/>
                        </a:rPr>
                        <a:t>July 6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1" u="none" strike="noStrike" dirty="0" smtClean="0">
                          <a:effectLst/>
                        </a:rPr>
                        <a:t>~ 20 vacation cabins </a:t>
                      </a:r>
                      <a:r>
                        <a:rPr lang="en-CA" sz="1000" u="none" strike="noStrike" dirty="0" smtClean="0">
                          <a:effectLst/>
                        </a:rPr>
                        <a:t>with boat access only. RCMP undertook Tactical </a:t>
                      </a:r>
                      <a:r>
                        <a:rPr lang="en-CA" sz="1000" u="none" strike="noStrike" dirty="0" err="1" smtClean="0">
                          <a:effectLst/>
                        </a:rPr>
                        <a:t>Evac</a:t>
                      </a:r>
                      <a:r>
                        <a:rPr lang="en-CA" sz="1000" u="none" strike="noStrike" dirty="0" smtClean="0">
                          <a:effectLst/>
                        </a:rPr>
                        <a:t>. No </a:t>
                      </a:r>
                      <a:r>
                        <a:rPr lang="en-CA" sz="1000" u="none" strike="noStrike" dirty="0" err="1" smtClean="0">
                          <a:effectLst/>
                        </a:rPr>
                        <a:t>Evac</a:t>
                      </a:r>
                      <a:r>
                        <a:rPr lang="en-CA" sz="1000" u="none" strike="noStrike" dirty="0" smtClean="0">
                          <a:effectLst/>
                        </a:rPr>
                        <a:t> order/alert put in by Alberni </a:t>
                      </a:r>
                      <a:r>
                        <a:rPr lang="en-CA" sz="1000" u="none" strike="noStrike" dirty="0" err="1" smtClean="0">
                          <a:effectLst/>
                        </a:rPr>
                        <a:t>Clayoquot</a:t>
                      </a:r>
                      <a:r>
                        <a:rPr lang="en-CA" sz="1000" u="none" strike="noStrike" dirty="0" smtClean="0">
                          <a:effectLst/>
                        </a:rPr>
                        <a:t> Regional District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dirty="0" err="1" smtClean="0">
                          <a:effectLst/>
                        </a:rPr>
                        <a:t>Tsulquate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 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X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July 5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July 10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dirty="0" smtClean="0">
                          <a:effectLst/>
                        </a:rPr>
                        <a:t>100 properties - District of Port Hardy - Mayors Way and Upper Carnarvon to Park Drive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dirty="0" smtClean="0">
                          <a:effectLst/>
                        </a:rPr>
                        <a:t>Dog Mountain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dirty="0" smtClean="0">
                          <a:effectLst/>
                        </a:rPr>
                        <a:t>X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 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dirty="0" smtClean="0">
                          <a:effectLst/>
                        </a:rPr>
                        <a:t>July 6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dirty="0" smtClean="0">
                          <a:effectLst/>
                        </a:rPr>
                        <a:t>July 7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dirty="0" smtClean="0">
                          <a:effectLst/>
                        </a:rPr>
                        <a:t>~20 vacation cabins</a:t>
                      </a:r>
                      <a:r>
                        <a:rPr lang="en-CA" sz="1000" u="none" strike="noStrike" baseline="0" dirty="0" smtClean="0">
                          <a:effectLst/>
                        </a:rPr>
                        <a:t> - </a:t>
                      </a:r>
                      <a:r>
                        <a:rPr lang="en-CA" sz="1000" u="none" strike="noStrike" dirty="0" smtClean="0">
                          <a:effectLst/>
                        </a:rPr>
                        <a:t>Alberni  </a:t>
                      </a:r>
                      <a:r>
                        <a:rPr lang="en-CA" sz="1000" u="none" strike="noStrike" dirty="0" err="1" smtClean="0">
                          <a:effectLst/>
                        </a:rPr>
                        <a:t>Clayquot</a:t>
                      </a:r>
                      <a:r>
                        <a:rPr lang="en-CA" sz="1000" u="none" strike="noStrike" dirty="0" smtClean="0">
                          <a:effectLst/>
                        </a:rPr>
                        <a:t> Regional District Eastern point of Dog </a:t>
                      </a:r>
                      <a:r>
                        <a:rPr lang="en-CA" sz="1000" u="none" strike="noStrike" dirty="0" err="1" smtClean="0">
                          <a:effectLst/>
                        </a:rPr>
                        <a:t>Mtn</a:t>
                      </a:r>
                      <a:r>
                        <a:rPr lang="en-CA" sz="1000" u="none" strike="noStrike" dirty="0" smtClean="0">
                          <a:effectLst/>
                        </a:rPr>
                        <a:t> located on </a:t>
                      </a:r>
                      <a:r>
                        <a:rPr lang="en-CA" sz="1000" u="none" strike="noStrike" dirty="0" err="1" smtClean="0">
                          <a:effectLst/>
                        </a:rPr>
                        <a:t>Sproat</a:t>
                      </a:r>
                      <a:r>
                        <a:rPr lang="en-CA" sz="1000" u="none" strike="noStrike" dirty="0" smtClean="0">
                          <a:effectLst/>
                        </a:rPr>
                        <a:t> Lake Lot #373.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dirty="0" smtClean="0">
                          <a:effectLst/>
                        </a:rPr>
                        <a:t>Old Sechelt Mine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X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 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July 6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July 12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dirty="0" smtClean="0">
                          <a:effectLst/>
                        </a:rPr>
                        <a:t>FSR closure resulted in loss of access to these cabins hence the </a:t>
                      </a:r>
                      <a:r>
                        <a:rPr lang="en-CA" sz="1000" u="none" strike="noStrike" dirty="0" err="1" smtClean="0">
                          <a:effectLst/>
                        </a:rPr>
                        <a:t>Evacution</a:t>
                      </a:r>
                      <a:r>
                        <a:rPr lang="en-CA" sz="1000" u="none" strike="noStrike" dirty="0" smtClean="0">
                          <a:effectLst/>
                        </a:rPr>
                        <a:t> Order.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dirty="0" smtClean="0">
                          <a:effectLst/>
                        </a:rPr>
                        <a:t>Dog Mountain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dirty="0" smtClean="0">
                          <a:effectLst/>
                        </a:rPr>
                        <a:t>X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July 7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ongoing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Evacuation Order issued in consideration of the potential threat of slope instability as a result of the Dog Mountain wildfire.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smtClean="0">
                          <a:effectLst/>
                        </a:rPr>
                        <a:t>Cougar Creek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 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X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July 10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July 20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dirty="0" smtClean="0">
                          <a:effectLst/>
                        </a:rPr>
                        <a:t>Evacuation alert issued by the Fraser Valley Regional District for all properties along the </a:t>
                      </a:r>
                      <a:r>
                        <a:rPr lang="en-CA" sz="1000" u="none" strike="noStrike" dirty="0" err="1" smtClean="0">
                          <a:effectLst/>
                        </a:rPr>
                        <a:t>Nahatlatch</a:t>
                      </a:r>
                      <a:r>
                        <a:rPr lang="en-CA" sz="1000" u="none" strike="noStrike" dirty="0" smtClean="0">
                          <a:effectLst/>
                        </a:rPr>
                        <a:t> Forest Service Road, from the </a:t>
                      </a:r>
                      <a:r>
                        <a:rPr lang="en-CA" sz="1000" u="none" strike="noStrike" dirty="0" err="1" smtClean="0">
                          <a:effectLst/>
                        </a:rPr>
                        <a:t>Nahatlatch</a:t>
                      </a:r>
                      <a:r>
                        <a:rPr lang="en-CA" sz="1000" u="none" strike="noStrike" dirty="0" smtClean="0">
                          <a:effectLst/>
                        </a:rPr>
                        <a:t> River Rafting Resort Access Road (REO </a:t>
                      </a:r>
                      <a:r>
                        <a:rPr lang="en-CA" sz="1000" u="none" strike="noStrike" dirty="0" err="1" smtClean="0">
                          <a:effectLst/>
                        </a:rPr>
                        <a:t>Whitewater</a:t>
                      </a:r>
                      <a:r>
                        <a:rPr lang="en-CA" sz="1000" u="none" strike="noStrike" dirty="0" smtClean="0">
                          <a:effectLst/>
                        </a:rPr>
                        <a:t> Rafting) to the terminus of the </a:t>
                      </a:r>
                      <a:r>
                        <a:rPr lang="en-CA" sz="1000" u="none" strike="noStrike" dirty="0" err="1" smtClean="0">
                          <a:effectLst/>
                        </a:rPr>
                        <a:t>Nahatlatch</a:t>
                      </a:r>
                      <a:r>
                        <a:rPr lang="en-CA" sz="1000" u="none" strike="noStrike" dirty="0" smtClean="0">
                          <a:effectLst/>
                        </a:rPr>
                        <a:t> Forest Service Road</a:t>
                      </a:r>
                      <a:endParaRPr lang="en-CA" sz="1000" b="0" i="0" u="none" strike="noStrike" dirty="0">
                        <a:solidFill>
                          <a:srgbClr val="151515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smtClean="0">
                          <a:effectLst/>
                        </a:rPr>
                        <a:t>Old Sechelt Mine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 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X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July 12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July 21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dirty="0" smtClean="0">
                          <a:effectLst/>
                        </a:rPr>
                        <a:t>18 Homes put on alert by the Sunshine Coast Regional District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dirty="0" smtClean="0">
                          <a:effectLst/>
                        </a:rPr>
                        <a:t>Old Sechelt Mine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 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 </a:t>
                      </a: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smtClean="0">
                          <a:effectLst/>
                        </a:rPr>
                        <a:t>July 21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u="none" strike="noStrike" dirty="0" smtClean="0">
                          <a:effectLst/>
                        </a:rPr>
                        <a:t>Removed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u="none" strike="noStrike" dirty="0" smtClean="0">
                          <a:effectLst/>
                        </a:rPr>
                        <a:t>Alert removed , but </a:t>
                      </a:r>
                      <a:r>
                        <a:rPr lang="en-CA" sz="1000" u="none" strike="noStrike" dirty="0" err="1" smtClean="0">
                          <a:effectLst/>
                        </a:rPr>
                        <a:t>Halfmoon</a:t>
                      </a:r>
                      <a:r>
                        <a:rPr lang="en-CA" sz="1000" u="none" strike="noStrike" dirty="0" smtClean="0">
                          <a:effectLst/>
                        </a:rPr>
                        <a:t> Bay Carlson FSR remains closed to public.</a:t>
                      </a:r>
                      <a:endParaRPr lang="en-CA" sz="1000" b="0" i="0" u="none" strike="noStrike" dirty="0">
                        <a:solidFill>
                          <a:srgbClr val="151515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Spring Rd/Lizard Lake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Aug 13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Aug 28</a:t>
                      </a: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000" b="0" i="0" u="none" strike="noStrike" dirty="0" smtClean="0">
                          <a:solidFill>
                            <a:srgbClr val="151515"/>
                          </a:solidFill>
                          <a:effectLst/>
                          <a:latin typeface="Calibri"/>
                        </a:rPr>
                        <a:t>Pacific Marine Circle road closed (BC Highway)</a:t>
                      </a:r>
                      <a:endParaRPr lang="en-CA" sz="1000" b="0" i="0" u="none" strike="noStrike" dirty="0">
                        <a:solidFill>
                          <a:srgbClr val="151515"/>
                        </a:solidFill>
                        <a:effectLst/>
                        <a:latin typeface="Calibri"/>
                      </a:endParaRPr>
                    </a:p>
                  </a:txBody>
                  <a:tcPr marL="5480" marR="5480" marT="548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940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-108520" y="188640"/>
            <a:ext cx="5476212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C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Oct 31, 2015 Drought Codes &amp;</a:t>
            </a:r>
          </a:p>
          <a:p>
            <a:pPr algn="ctr">
              <a:spcBef>
                <a:spcPct val="50000"/>
              </a:spcBef>
              <a:defRPr/>
            </a:pPr>
            <a:r>
              <a:rPr lang="en-C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Drought Code Anomalies</a:t>
            </a:r>
            <a:endParaRPr lang="en-C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4" y="1628800"/>
            <a:ext cx="4148245" cy="4095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927" y="1988840"/>
            <a:ext cx="4567569" cy="409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59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2015 Prevention Stats.</a:t>
            </a:r>
            <a:endParaRPr lang="en-CA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6204337"/>
              </p:ext>
            </p:extLst>
          </p:nvPr>
        </p:nvGraphicFramePr>
        <p:xfrm>
          <a:off x="287524" y="1772816"/>
          <a:ext cx="8604956" cy="4428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2849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2015 </a:t>
            </a:r>
            <a:r>
              <a:rPr lang="en-CA" dirty="0"/>
              <a:t>Prevention Stats.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724" y="1268760"/>
            <a:ext cx="5040560" cy="5076564"/>
          </a:xfrm>
        </p:spPr>
      </p:pic>
    </p:spTree>
    <p:extLst>
      <p:ext uri="{BB962C8B-B14F-4D97-AF65-F5344CB8AC3E}">
        <p14:creationId xmlns:p14="http://schemas.microsoft.com/office/powerpoint/2010/main" val="205340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96972" y="332656"/>
            <a:ext cx="55806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C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 Early Prediction</a:t>
            </a:r>
            <a:endParaRPr lang="en-CA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714" y="1365184"/>
            <a:ext cx="4804491" cy="36941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1720" y="6023029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.</a:t>
            </a:r>
            <a:endParaRPr lang="en-CA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39" y="2220393"/>
            <a:ext cx="3727642" cy="34998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6231" y="1281534"/>
            <a:ext cx="3347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 smtClean="0"/>
          </a:p>
          <a:p>
            <a:r>
              <a:rPr lang="en-CA" b="1" dirty="0" smtClean="0"/>
              <a:t>ENSO Forecast </a:t>
            </a:r>
            <a:r>
              <a:rPr lang="en-CA" dirty="0" smtClean="0"/>
              <a:t>- the very strong El Nino continues but is weakening.</a:t>
            </a:r>
            <a:endParaRPr lang="en-CA" dirty="0"/>
          </a:p>
        </p:txBody>
      </p:sp>
      <p:sp>
        <p:nvSpPr>
          <p:cNvPr id="6" name="TextBox 5"/>
          <p:cNvSpPr txBox="1"/>
          <p:nvPr/>
        </p:nvSpPr>
        <p:spPr>
          <a:xfrm>
            <a:off x="4716016" y="5264040"/>
            <a:ext cx="3888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A </a:t>
            </a:r>
            <a:r>
              <a:rPr lang="en-CA" dirty="0"/>
              <a:t>transition to ENSO-neutral is likely during late </a:t>
            </a:r>
            <a:r>
              <a:rPr lang="en-CA" dirty="0" smtClean="0"/>
              <a:t>spring </a:t>
            </a:r>
            <a:r>
              <a:rPr lang="en-CA" dirty="0"/>
              <a:t>or early </a:t>
            </a:r>
            <a:r>
              <a:rPr lang="en-CA" dirty="0" smtClean="0"/>
              <a:t>summer of 2016</a:t>
            </a:r>
            <a:r>
              <a:rPr lang="en-CA" dirty="0"/>
              <a:t>, with a possible transition to La Niña conditions during the fall. 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18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5053" y="103878"/>
            <a:ext cx="91347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C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 </a:t>
            </a:r>
            <a:r>
              <a:rPr lang="en-C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Probability Maps: </a:t>
            </a:r>
            <a:r>
              <a:rPr lang="en-C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March – April - May</a:t>
            </a:r>
            <a:endParaRPr lang="en-C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41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516" y="637004"/>
            <a:ext cx="6253961" cy="5996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588224" y="879103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CA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Temperature</a:t>
            </a:r>
            <a:endParaRPr lang="en-CA" sz="24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88224" y="1546914"/>
            <a:ext cx="251725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Over the next two weeks the only temperature bias shown is for cooler than normal over much of the north. However the average probability over the next 3 months is for above seasonal temperatures across much of the province, especially along the coast.</a:t>
            </a: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6732240" y="5661248"/>
            <a:ext cx="1872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i="1" dirty="0"/>
              <a:t>Lack of forcing from an</a:t>
            </a:r>
          </a:p>
          <a:p>
            <a:r>
              <a:rPr lang="en-CA" sz="1200" i="1" dirty="0"/>
              <a:t>El Nino or La Nina, increases the uncertainty of the long range models.</a:t>
            </a:r>
          </a:p>
          <a:p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42315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5053" y="103878"/>
            <a:ext cx="91347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C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 </a:t>
            </a:r>
            <a:r>
              <a:rPr lang="en-C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Probability Maps: </a:t>
            </a:r>
            <a:r>
              <a:rPr lang="en-C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March – April - May</a:t>
            </a:r>
            <a:endParaRPr lang="en-C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41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516" y="632549"/>
            <a:ext cx="6258577" cy="5964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6588224" y="5284365"/>
            <a:ext cx="255577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b="1" dirty="0" smtClean="0"/>
              <a:t>*</a:t>
            </a:r>
            <a:r>
              <a:rPr lang="en-CA" sz="1400" i="1" dirty="0" smtClean="0"/>
              <a:t>The skill of long range precipitation forecasts is historically very low, especially in summer, when most precipitation is driven by local rather than larger scale conditions.</a:t>
            </a:r>
            <a:endParaRPr lang="en-CA" sz="1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6588224" y="1095127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CA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Precipitation</a:t>
            </a:r>
            <a:endParaRPr lang="en-CA" sz="24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60232" y="2211829"/>
            <a:ext cx="23355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There is an equal chance of any of the 3 precipitation conditions occurring through the spring except for a slight bias for wetter than normal conditions in the NW and extreme NE.</a:t>
            </a:r>
            <a:r>
              <a:rPr lang="en-CA" b="1" dirty="0" smtClean="0"/>
              <a:t>*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419113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31878" y="159023"/>
            <a:ext cx="91347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C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 Very Long Range Temperature Probability Maps</a:t>
            </a:r>
            <a:endParaRPr lang="en-C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41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4429" y="2431036"/>
            <a:ext cx="4450059" cy="428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71" y="720631"/>
            <a:ext cx="4166149" cy="402227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flipH="1">
            <a:off x="295043" y="4941168"/>
            <a:ext cx="36288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 smtClean="0"/>
              <a:t>These very long range temperature projections suggest a reduced, but continued probability of higher than normal temperatures through the summer and into the fall.</a:t>
            </a:r>
            <a:endParaRPr lang="en-CA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4450627" y="836712"/>
            <a:ext cx="34198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C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May, June, July</a:t>
            </a:r>
            <a:endParaRPr lang="en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52120" y="1979548"/>
            <a:ext cx="34198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C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August, September, October</a:t>
            </a:r>
            <a:endParaRPr lang="en-C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042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2016 - Other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endParaRPr lang="en-CA" dirty="0" smtClean="0"/>
          </a:p>
          <a:p>
            <a:r>
              <a:rPr lang="en-CA" dirty="0" smtClean="0"/>
              <a:t>Reduce fuel loading; ensure appropriate fuel hazard abatement</a:t>
            </a:r>
          </a:p>
          <a:p>
            <a:r>
              <a:rPr lang="en-CA" dirty="0" smtClean="0"/>
              <a:t>Inspections on high risk activity worksites during elevated fire danger (CEB)</a:t>
            </a:r>
          </a:p>
          <a:p>
            <a:r>
              <a:rPr lang="en-CA" dirty="0" smtClean="0"/>
              <a:t>Ensure reporting of all fires on industry chart (who, what, where, why &amp; how &amp; photo). Prevention Plan</a:t>
            </a:r>
          </a:p>
          <a:p>
            <a:r>
              <a:rPr lang="en-CA" dirty="0" smtClean="0"/>
              <a:t>Fire response claims. Ensure accurate documentation for resources on site</a:t>
            </a:r>
          </a:p>
          <a:p>
            <a:endParaRPr lang="en-CA" dirty="0"/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5"/>
          <a:stretch/>
        </p:blipFill>
        <p:spPr>
          <a:xfrm>
            <a:off x="4535996" y="2132856"/>
            <a:ext cx="4352292" cy="3672408"/>
          </a:xfrm>
          <a:prstGeom prst="rect">
            <a:avLst/>
          </a:prstGeom>
          <a:noFill/>
          <a:ln w="63500">
            <a:solidFill>
              <a:srgbClr val="83BABB"/>
            </a:solidFill>
          </a:ln>
        </p:spPr>
      </p:pic>
    </p:spTree>
    <p:extLst>
      <p:ext uri="{BB962C8B-B14F-4D97-AF65-F5344CB8AC3E}">
        <p14:creationId xmlns:p14="http://schemas.microsoft.com/office/powerpoint/2010/main" val="379097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1699</TotalTime>
  <Words>1485</Words>
  <Application>Microsoft Office PowerPoint</Application>
  <PresentationFormat>On-screen Show (4:3)</PresentationFormat>
  <Paragraphs>331</Paragraphs>
  <Slides>25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Coastal Fire Centre FMLT Port McNeill, May 4, 2016</vt:lpstr>
      <vt:lpstr>2015 Weather</vt:lpstr>
      <vt:lpstr>2015 Coastal Fire Starts</vt:lpstr>
      <vt:lpstr>Large Coastal Fires</vt:lpstr>
      <vt:lpstr>V30160 – June 15, 2015</vt:lpstr>
      <vt:lpstr>Large Coastal Fires</vt:lpstr>
      <vt:lpstr>V30241 – Meager Creek landslide</vt:lpstr>
      <vt:lpstr>Large Coastal Fires</vt:lpstr>
      <vt:lpstr>Large Coastal Fires</vt:lpstr>
      <vt:lpstr>July 4, 2016</vt:lpstr>
      <vt:lpstr>V50256 - July 7, 2016</vt:lpstr>
      <vt:lpstr>Large Coastal Fires</vt:lpstr>
      <vt:lpstr>Large Coastal Fires</vt:lpstr>
      <vt:lpstr>Large Coastal Fires</vt:lpstr>
      <vt:lpstr>Large Coastal Fires</vt:lpstr>
      <vt:lpstr>2015 Open Fire Prohibitions</vt:lpstr>
      <vt:lpstr>2015 Area Restrictions, road closures, evacuations</vt:lpstr>
      <vt:lpstr>PowerPoint Presentation</vt:lpstr>
      <vt:lpstr>2015 Prevention Stats.</vt:lpstr>
      <vt:lpstr>2015 Prevention Stats.</vt:lpstr>
      <vt:lpstr>PowerPoint Presentation</vt:lpstr>
      <vt:lpstr>PowerPoint Presentation</vt:lpstr>
      <vt:lpstr>PowerPoint Presentation</vt:lpstr>
      <vt:lpstr>PowerPoint Presentation</vt:lpstr>
      <vt:lpstr>2016 - Other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dgmacphe</dc:creator>
  <cp:lastModifiedBy>Rowan, Chuck A FLNR:EX</cp:lastModifiedBy>
  <cp:revision>113</cp:revision>
  <dcterms:created xsi:type="dcterms:W3CDTF">2012-12-07T17:28:24Z</dcterms:created>
  <dcterms:modified xsi:type="dcterms:W3CDTF">2016-05-16T16:44:07Z</dcterms:modified>
</cp:coreProperties>
</file>